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320" r:id="rId3"/>
    <p:sldId id="304" r:id="rId4"/>
    <p:sldId id="305" r:id="rId5"/>
    <p:sldId id="321" r:id="rId6"/>
    <p:sldId id="322" r:id="rId7"/>
    <p:sldId id="323"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24" r:id="rId21"/>
    <p:sldId id="325" r:id="rId22"/>
    <p:sldId id="318" r:id="rId23"/>
    <p:sldId id="326" r:id="rId24"/>
    <p:sldId id="328" r:id="rId25"/>
    <p:sldId id="329" r:id="rId26"/>
    <p:sldId id="31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32" y="7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C04407-61E9-4778-8F85-DB4E9BD4AB5E}" type="datetimeFigureOut">
              <a:rPr lang="en-US" smtClean="0"/>
              <a:t>9/19/2022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56240D-2A90-48E4-8E28-68B5F9983534}" type="slidenum">
              <a:rPr lang="en-US" smtClean="0"/>
              <a:t>‹#›</a:t>
            </a:fld>
            <a:endParaRPr lang="en-US"/>
          </a:p>
        </p:txBody>
      </p:sp>
    </p:spTree>
    <p:extLst>
      <p:ext uri="{BB962C8B-B14F-4D97-AF65-F5344CB8AC3E}">
        <p14:creationId xmlns:p14="http://schemas.microsoft.com/office/powerpoint/2010/main" val="3249397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FA83D73-58EA-4DFF-8DC3-0574F1324FD5}"/>
              </a:ext>
            </a:extLst>
          </p:cNvPr>
          <p:cNvSpPr>
            <a:spLocks noGrp="1" noChangeArrowheads="1"/>
          </p:cNvSpPr>
          <p:nvPr>
            <p:ph type="sldNum" sz="quarter" idx="5"/>
          </p:nvPr>
        </p:nvSpPr>
        <p:spPr>
          <a:ln/>
        </p:spPr>
        <p:txBody>
          <a:bodyPr/>
          <a:lstStyle/>
          <a:p>
            <a:fld id="{D030979B-A1A4-49F8-B30D-11A2F0CAE28D}" type="slidenum">
              <a:rPr lang="en-US" altLang="en-US"/>
              <a:pPr/>
              <a:t>3</a:t>
            </a:fld>
            <a:endParaRPr lang="en-US" altLang="en-US"/>
          </a:p>
        </p:txBody>
      </p:sp>
      <p:sp>
        <p:nvSpPr>
          <p:cNvPr id="384002" name="Rectangle 2">
            <a:extLst>
              <a:ext uri="{FF2B5EF4-FFF2-40B4-BE49-F238E27FC236}">
                <a16:creationId xmlns:a16="http://schemas.microsoft.com/office/drawing/2014/main" id="{7295641F-747E-4242-A20D-5624E7E05696}"/>
              </a:ext>
            </a:extLst>
          </p:cNvPr>
          <p:cNvSpPr>
            <a:spLocks noGrp="1" noRot="1" noChangeAspect="1" noChangeArrowheads="1" noTextEdit="1"/>
          </p:cNvSpPr>
          <p:nvPr>
            <p:ph type="sldImg"/>
          </p:nvPr>
        </p:nvSpPr>
        <p:spPr>
          <a:ln/>
        </p:spPr>
      </p:sp>
      <p:sp>
        <p:nvSpPr>
          <p:cNvPr id="384003" name="Rectangle 3">
            <a:extLst>
              <a:ext uri="{FF2B5EF4-FFF2-40B4-BE49-F238E27FC236}">
                <a16:creationId xmlns:a16="http://schemas.microsoft.com/office/drawing/2014/main" id="{6F4D5F08-60D2-4CA4-A5BB-0E6D52BDA0A0}"/>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B85886E-A157-49E8-998E-5A91AA455E1F}"/>
              </a:ext>
            </a:extLst>
          </p:cNvPr>
          <p:cNvSpPr>
            <a:spLocks noGrp="1" noChangeArrowheads="1"/>
          </p:cNvSpPr>
          <p:nvPr>
            <p:ph type="sldNum" sz="quarter" idx="5"/>
          </p:nvPr>
        </p:nvSpPr>
        <p:spPr>
          <a:ln/>
        </p:spPr>
        <p:txBody>
          <a:bodyPr/>
          <a:lstStyle/>
          <a:p>
            <a:fld id="{AE5DC1FC-0807-410C-92B4-A7A5C9B6CA1B}" type="slidenum">
              <a:rPr lang="en-US" altLang="en-US"/>
              <a:pPr/>
              <a:t>15</a:t>
            </a:fld>
            <a:endParaRPr lang="en-US" altLang="en-US"/>
          </a:p>
        </p:txBody>
      </p:sp>
      <p:sp>
        <p:nvSpPr>
          <p:cNvPr id="402434" name="Rectangle 2">
            <a:extLst>
              <a:ext uri="{FF2B5EF4-FFF2-40B4-BE49-F238E27FC236}">
                <a16:creationId xmlns:a16="http://schemas.microsoft.com/office/drawing/2014/main" id="{84B623EA-E5C9-415E-B445-B4154BDF6089}"/>
              </a:ext>
            </a:extLst>
          </p:cNvPr>
          <p:cNvSpPr>
            <a:spLocks noGrp="1" noRot="1" noChangeAspect="1" noChangeArrowheads="1" noTextEdit="1"/>
          </p:cNvSpPr>
          <p:nvPr>
            <p:ph type="sldImg"/>
          </p:nvPr>
        </p:nvSpPr>
        <p:spPr>
          <a:ln/>
        </p:spPr>
      </p:sp>
      <p:sp>
        <p:nvSpPr>
          <p:cNvPr id="402435" name="Rectangle 3">
            <a:extLst>
              <a:ext uri="{FF2B5EF4-FFF2-40B4-BE49-F238E27FC236}">
                <a16:creationId xmlns:a16="http://schemas.microsoft.com/office/drawing/2014/main" id="{22F810DE-4D9C-4E3B-8611-D62C02F4C94B}"/>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5BB33A4C-AB04-4CBF-8F3C-2B4E178B9B70}"/>
              </a:ext>
            </a:extLst>
          </p:cNvPr>
          <p:cNvSpPr>
            <a:spLocks noGrp="1" noChangeArrowheads="1"/>
          </p:cNvSpPr>
          <p:nvPr>
            <p:ph type="sldNum" sz="quarter" idx="5"/>
          </p:nvPr>
        </p:nvSpPr>
        <p:spPr>
          <a:ln/>
        </p:spPr>
        <p:txBody>
          <a:bodyPr/>
          <a:lstStyle/>
          <a:p>
            <a:fld id="{E053C7FF-CEE0-4A98-8CDB-A6A9675EB4A2}" type="slidenum">
              <a:rPr lang="en-US" altLang="en-US"/>
              <a:pPr/>
              <a:t>16</a:t>
            </a:fld>
            <a:endParaRPr lang="en-US" altLang="en-US"/>
          </a:p>
        </p:txBody>
      </p:sp>
      <p:sp>
        <p:nvSpPr>
          <p:cNvPr id="404482" name="Rectangle 2">
            <a:extLst>
              <a:ext uri="{FF2B5EF4-FFF2-40B4-BE49-F238E27FC236}">
                <a16:creationId xmlns:a16="http://schemas.microsoft.com/office/drawing/2014/main" id="{19B079C1-E0D5-4C06-98A1-55034F728048}"/>
              </a:ext>
            </a:extLst>
          </p:cNvPr>
          <p:cNvSpPr>
            <a:spLocks noGrp="1" noRot="1" noChangeAspect="1" noChangeArrowheads="1" noTextEdit="1"/>
          </p:cNvSpPr>
          <p:nvPr>
            <p:ph type="sldImg"/>
          </p:nvPr>
        </p:nvSpPr>
        <p:spPr>
          <a:ln/>
        </p:spPr>
      </p:sp>
      <p:sp>
        <p:nvSpPr>
          <p:cNvPr id="404483" name="Rectangle 3">
            <a:extLst>
              <a:ext uri="{FF2B5EF4-FFF2-40B4-BE49-F238E27FC236}">
                <a16:creationId xmlns:a16="http://schemas.microsoft.com/office/drawing/2014/main" id="{9BCD6DD7-69D9-4F8B-94FB-F7AB6FEF0CFB}"/>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89A2CC2-973D-4031-AA98-E4452267FB1C}"/>
              </a:ext>
            </a:extLst>
          </p:cNvPr>
          <p:cNvSpPr>
            <a:spLocks noGrp="1" noChangeArrowheads="1"/>
          </p:cNvSpPr>
          <p:nvPr>
            <p:ph type="sldNum" sz="quarter" idx="5"/>
          </p:nvPr>
        </p:nvSpPr>
        <p:spPr>
          <a:ln/>
        </p:spPr>
        <p:txBody>
          <a:bodyPr/>
          <a:lstStyle/>
          <a:p>
            <a:fld id="{8B821505-3904-4DC0-88A5-62917A1ED9CF}" type="slidenum">
              <a:rPr lang="en-US" altLang="en-US"/>
              <a:pPr/>
              <a:t>17</a:t>
            </a:fld>
            <a:endParaRPr lang="en-US" altLang="en-US"/>
          </a:p>
        </p:txBody>
      </p:sp>
      <p:sp>
        <p:nvSpPr>
          <p:cNvPr id="406530" name="Rectangle 2">
            <a:extLst>
              <a:ext uri="{FF2B5EF4-FFF2-40B4-BE49-F238E27FC236}">
                <a16:creationId xmlns:a16="http://schemas.microsoft.com/office/drawing/2014/main" id="{E5DE418A-05B7-4D57-85C6-E37F7BE610B1}"/>
              </a:ext>
            </a:extLst>
          </p:cNvPr>
          <p:cNvSpPr>
            <a:spLocks noGrp="1" noRot="1" noChangeAspect="1" noChangeArrowheads="1" noTextEdit="1"/>
          </p:cNvSpPr>
          <p:nvPr>
            <p:ph type="sldImg"/>
          </p:nvPr>
        </p:nvSpPr>
        <p:spPr>
          <a:ln/>
        </p:spPr>
      </p:sp>
      <p:sp>
        <p:nvSpPr>
          <p:cNvPr id="406531" name="Rectangle 3">
            <a:extLst>
              <a:ext uri="{FF2B5EF4-FFF2-40B4-BE49-F238E27FC236}">
                <a16:creationId xmlns:a16="http://schemas.microsoft.com/office/drawing/2014/main" id="{EB4D4D67-8BA1-4D6B-8019-36BD04F74105}"/>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DBB7F621-FA0E-4A75-8E31-A3DB8B42CB1C}"/>
              </a:ext>
            </a:extLst>
          </p:cNvPr>
          <p:cNvSpPr>
            <a:spLocks noGrp="1" noChangeArrowheads="1"/>
          </p:cNvSpPr>
          <p:nvPr>
            <p:ph type="sldNum" sz="quarter" idx="5"/>
          </p:nvPr>
        </p:nvSpPr>
        <p:spPr>
          <a:ln/>
        </p:spPr>
        <p:txBody>
          <a:bodyPr/>
          <a:lstStyle/>
          <a:p>
            <a:fld id="{56ADA5BA-31C7-47CA-9692-0F09870854A1}" type="slidenum">
              <a:rPr lang="en-US" altLang="en-US"/>
              <a:pPr/>
              <a:t>18</a:t>
            </a:fld>
            <a:endParaRPr lang="en-US" altLang="en-US"/>
          </a:p>
        </p:txBody>
      </p:sp>
      <p:sp>
        <p:nvSpPr>
          <p:cNvPr id="408578" name="Rectangle 2">
            <a:extLst>
              <a:ext uri="{FF2B5EF4-FFF2-40B4-BE49-F238E27FC236}">
                <a16:creationId xmlns:a16="http://schemas.microsoft.com/office/drawing/2014/main" id="{D429D63E-976F-4F7F-98AB-74BD11FA73BF}"/>
              </a:ext>
            </a:extLst>
          </p:cNvPr>
          <p:cNvSpPr>
            <a:spLocks noGrp="1" noRot="1" noChangeAspect="1" noChangeArrowheads="1" noTextEdit="1"/>
          </p:cNvSpPr>
          <p:nvPr>
            <p:ph type="sldImg"/>
          </p:nvPr>
        </p:nvSpPr>
        <p:spPr>
          <a:ln/>
        </p:spPr>
      </p:sp>
      <p:sp>
        <p:nvSpPr>
          <p:cNvPr id="408579" name="Rectangle 3">
            <a:extLst>
              <a:ext uri="{FF2B5EF4-FFF2-40B4-BE49-F238E27FC236}">
                <a16:creationId xmlns:a16="http://schemas.microsoft.com/office/drawing/2014/main" id="{F52CE592-0E23-4886-98F8-A76B35CDD324}"/>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B2EBD74-9043-4260-849A-4E16834A3B4F}"/>
              </a:ext>
            </a:extLst>
          </p:cNvPr>
          <p:cNvSpPr>
            <a:spLocks noGrp="1" noChangeArrowheads="1"/>
          </p:cNvSpPr>
          <p:nvPr>
            <p:ph type="sldNum" sz="quarter" idx="5"/>
          </p:nvPr>
        </p:nvSpPr>
        <p:spPr>
          <a:ln/>
        </p:spPr>
        <p:txBody>
          <a:bodyPr/>
          <a:lstStyle/>
          <a:p>
            <a:fld id="{54722DE5-708D-4B03-99F1-9EF185AD448A}" type="slidenum">
              <a:rPr lang="en-US" altLang="en-US"/>
              <a:pPr/>
              <a:t>19</a:t>
            </a:fld>
            <a:endParaRPr lang="en-US" altLang="en-US"/>
          </a:p>
        </p:txBody>
      </p:sp>
      <p:sp>
        <p:nvSpPr>
          <p:cNvPr id="410626" name="Rectangle 2">
            <a:extLst>
              <a:ext uri="{FF2B5EF4-FFF2-40B4-BE49-F238E27FC236}">
                <a16:creationId xmlns:a16="http://schemas.microsoft.com/office/drawing/2014/main" id="{73A2C717-AB9B-4E32-ADAD-234946A20233}"/>
              </a:ext>
            </a:extLst>
          </p:cNvPr>
          <p:cNvSpPr>
            <a:spLocks noGrp="1" noRot="1" noChangeAspect="1" noChangeArrowheads="1" noTextEdit="1"/>
          </p:cNvSpPr>
          <p:nvPr>
            <p:ph type="sldImg"/>
          </p:nvPr>
        </p:nvSpPr>
        <p:spPr>
          <a:ln/>
        </p:spPr>
      </p:sp>
      <p:sp>
        <p:nvSpPr>
          <p:cNvPr id="410627" name="Rectangle 3">
            <a:extLst>
              <a:ext uri="{FF2B5EF4-FFF2-40B4-BE49-F238E27FC236}">
                <a16:creationId xmlns:a16="http://schemas.microsoft.com/office/drawing/2014/main" id="{EA091681-E0B9-41BD-844A-BC32A67C7A81}"/>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482C3A15-9D8B-48D9-907D-39A4C7DF1995}"/>
              </a:ext>
            </a:extLst>
          </p:cNvPr>
          <p:cNvSpPr>
            <a:spLocks noGrp="1" noChangeArrowheads="1"/>
          </p:cNvSpPr>
          <p:nvPr>
            <p:ph type="sldNum" sz="quarter" idx="5"/>
          </p:nvPr>
        </p:nvSpPr>
        <p:spPr>
          <a:ln/>
        </p:spPr>
        <p:txBody>
          <a:bodyPr/>
          <a:lstStyle/>
          <a:p>
            <a:fld id="{964E88B7-CB7F-49BE-9F7A-7DCB4DF0B506}" type="slidenum">
              <a:rPr lang="en-US" altLang="en-US"/>
              <a:pPr/>
              <a:t>22</a:t>
            </a:fld>
            <a:endParaRPr lang="en-US" altLang="en-US"/>
          </a:p>
        </p:txBody>
      </p:sp>
      <p:sp>
        <p:nvSpPr>
          <p:cNvPr id="412674" name="Rectangle 2">
            <a:extLst>
              <a:ext uri="{FF2B5EF4-FFF2-40B4-BE49-F238E27FC236}">
                <a16:creationId xmlns:a16="http://schemas.microsoft.com/office/drawing/2014/main" id="{BC5055F0-6FC2-4344-910D-86816101F647}"/>
              </a:ext>
            </a:extLst>
          </p:cNvPr>
          <p:cNvSpPr>
            <a:spLocks noGrp="1" noRot="1" noChangeAspect="1" noChangeArrowheads="1" noTextEdit="1"/>
          </p:cNvSpPr>
          <p:nvPr>
            <p:ph type="sldImg"/>
          </p:nvPr>
        </p:nvSpPr>
        <p:spPr>
          <a:ln/>
        </p:spPr>
      </p:sp>
      <p:sp>
        <p:nvSpPr>
          <p:cNvPr id="412675" name="Rectangle 3">
            <a:extLst>
              <a:ext uri="{FF2B5EF4-FFF2-40B4-BE49-F238E27FC236}">
                <a16:creationId xmlns:a16="http://schemas.microsoft.com/office/drawing/2014/main" id="{0D1921F9-30F3-4BF7-8299-F0BBA1D05DA9}"/>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9EE53EDB-DBB6-4C15-9DA0-BC947C67CFFF}"/>
              </a:ext>
            </a:extLst>
          </p:cNvPr>
          <p:cNvSpPr>
            <a:spLocks noGrp="1" noChangeArrowheads="1"/>
          </p:cNvSpPr>
          <p:nvPr>
            <p:ph type="sldNum" sz="quarter" idx="5"/>
          </p:nvPr>
        </p:nvSpPr>
        <p:spPr>
          <a:ln/>
        </p:spPr>
        <p:txBody>
          <a:bodyPr/>
          <a:lstStyle/>
          <a:p>
            <a:fld id="{32809251-F380-4353-979F-543F284251E1}" type="slidenum">
              <a:rPr lang="en-US" altLang="en-US"/>
              <a:pPr/>
              <a:t>26</a:t>
            </a:fld>
            <a:endParaRPr lang="en-US" altLang="en-US"/>
          </a:p>
        </p:txBody>
      </p:sp>
      <p:sp>
        <p:nvSpPr>
          <p:cNvPr id="414722" name="Rectangle 2">
            <a:extLst>
              <a:ext uri="{FF2B5EF4-FFF2-40B4-BE49-F238E27FC236}">
                <a16:creationId xmlns:a16="http://schemas.microsoft.com/office/drawing/2014/main" id="{A3904443-7A4F-42D8-852A-C437027B2246}"/>
              </a:ext>
            </a:extLst>
          </p:cNvPr>
          <p:cNvSpPr>
            <a:spLocks noGrp="1" noRot="1" noChangeAspect="1" noChangeArrowheads="1" noTextEdit="1"/>
          </p:cNvSpPr>
          <p:nvPr>
            <p:ph type="sldImg"/>
          </p:nvPr>
        </p:nvSpPr>
        <p:spPr>
          <a:ln/>
        </p:spPr>
      </p:sp>
      <p:sp>
        <p:nvSpPr>
          <p:cNvPr id="414723" name="Rectangle 3">
            <a:extLst>
              <a:ext uri="{FF2B5EF4-FFF2-40B4-BE49-F238E27FC236}">
                <a16:creationId xmlns:a16="http://schemas.microsoft.com/office/drawing/2014/main" id="{106EA33C-593C-4469-816E-76F77C9686DF}"/>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A1D9D28-B104-4B36-9D60-09EAE311A0D7}"/>
              </a:ext>
            </a:extLst>
          </p:cNvPr>
          <p:cNvSpPr>
            <a:spLocks noGrp="1" noChangeArrowheads="1"/>
          </p:cNvSpPr>
          <p:nvPr>
            <p:ph type="sldNum" sz="quarter" idx="5"/>
          </p:nvPr>
        </p:nvSpPr>
        <p:spPr>
          <a:ln/>
        </p:spPr>
        <p:txBody>
          <a:bodyPr/>
          <a:lstStyle/>
          <a:p>
            <a:fld id="{A50470CF-8F8D-42C7-8510-C31C5D7A5815}" type="slidenum">
              <a:rPr lang="en-US" altLang="en-US"/>
              <a:pPr/>
              <a:t>4</a:t>
            </a:fld>
            <a:endParaRPr lang="en-US" altLang="en-US"/>
          </a:p>
        </p:txBody>
      </p:sp>
      <p:sp>
        <p:nvSpPr>
          <p:cNvPr id="386050" name="Rectangle 2">
            <a:extLst>
              <a:ext uri="{FF2B5EF4-FFF2-40B4-BE49-F238E27FC236}">
                <a16:creationId xmlns:a16="http://schemas.microsoft.com/office/drawing/2014/main" id="{5A9814CF-9349-4A8F-811F-348A33923390}"/>
              </a:ext>
            </a:extLst>
          </p:cNvPr>
          <p:cNvSpPr>
            <a:spLocks noGrp="1" noRot="1" noChangeAspect="1" noChangeArrowheads="1" noTextEdit="1"/>
          </p:cNvSpPr>
          <p:nvPr>
            <p:ph type="sldImg"/>
          </p:nvPr>
        </p:nvSpPr>
        <p:spPr>
          <a:ln/>
        </p:spPr>
      </p:sp>
      <p:sp>
        <p:nvSpPr>
          <p:cNvPr id="386051" name="Rectangle 3">
            <a:extLst>
              <a:ext uri="{FF2B5EF4-FFF2-40B4-BE49-F238E27FC236}">
                <a16:creationId xmlns:a16="http://schemas.microsoft.com/office/drawing/2014/main" id="{BA3F5E7D-2C5F-4849-A0F5-AF8857AAA584}"/>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E61411D0-74EF-4E3E-AD8A-BCAAB0C4FA41}"/>
              </a:ext>
            </a:extLst>
          </p:cNvPr>
          <p:cNvSpPr>
            <a:spLocks noGrp="1" noChangeArrowheads="1"/>
          </p:cNvSpPr>
          <p:nvPr>
            <p:ph type="sldNum" sz="quarter" idx="5"/>
          </p:nvPr>
        </p:nvSpPr>
        <p:spPr>
          <a:ln/>
        </p:spPr>
        <p:txBody>
          <a:bodyPr/>
          <a:lstStyle/>
          <a:p>
            <a:fld id="{CD11EC2E-DA9B-4996-8CD6-AFF0A21196FB}" type="slidenum">
              <a:rPr lang="en-US" altLang="en-US"/>
              <a:pPr/>
              <a:t>8</a:t>
            </a:fld>
            <a:endParaRPr lang="en-US" altLang="en-US"/>
          </a:p>
        </p:txBody>
      </p:sp>
      <p:sp>
        <p:nvSpPr>
          <p:cNvPr id="388098" name="Rectangle 2">
            <a:extLst>
              <a:ext uri="{FF2B5EF4-FFF2-40B4-BE49-F238E27FC236}">
                <a16:creationId xmlns:a16="http://schemas.microsoft.com/office/drawing/2014/main" id="{44064847-7A10-4BDD-8050-4AA46E1AAF76}"/>
              </a:ext>
            </a:extLst>
          </p:cNvPr>
          <p:cNvSpPr>
            <a:spLocks noGrp="1" noRot="1" noChangeAspect="1" noChangeArrowheads="1" noTextEdit="1"/>
          </p:cNvSpPr>
          <p:nvPr>
            <p:ph type="sldImg"/>
          </p:nvPr>
        </p:nvSpPr>
        <p:spPr>
          <a:ln/>
        </p:spPr>
      </p:sp>
      <p:sp>
        <p:nvSpPr>
          <p:cNvPr id="388099" name="Rectangle 3">
            <a:extLst>
              <a:ext uri="{FF2B5EF4-FFF2-40B4-BE49-F238E27FC236}">
                <a16:creationId xmlns:a16="http://schemas.microsoft.com/office/drawing/2014/main" id="{3C13A7B3-A32E-4B91-A088-F9A55B885FD0}"/>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F6B847F-8093-4F20-9E46-3C4CDB7AB125}"/>
              </a:ext>
            </a:extLst>
          </p:cNvPr>
          <p:cNvSpPr>
            <a:spLocks noGrp="1" noChangeArrowheads="1"/>
          </p:cNvSpPr>
          <p:nvPr>
            <p:ph type="sldNum" sz="quarter" idx="5"/>
          </p:nvPr>
        </p:nvSpPr>
        <p:spPr>
          <a:ln/>
        </p:spPr>
        <p:txBody>
          <a:bodyPr/>
          <a:lstStyle/>
          <a:p>
            <a:fld id="{3B4DE160-6FF0-4A17-B825-8736545830EF}" type="slidenum">
              <a:rPr lang="en-US" altLang="en-US"/>
              <a:pPr/>
              <a:t>9</a:t>
            </a:fld>
            <a:endParaRPr lang="en-US" altLang="en-US"/>
          </a:p>
        </p:txBody>
      </p:sp>
      <p:sp>
        <p:nvSpPr>
          <p:cNvPr id="390146" name="Rectangle 2">
            <a:extLst>
              <a:ext uri="{FF2B5EF4-FFF2-40B4-BE49-F238E27FC236}">
                <a16:creationId xmlns:a16="http://schemas.microsoft.com/office/drawing/2014/main" id="{F6EA7D61-5F9A-4A99-941E-0B79DC645DDB}"/>
              </a:ext>
            </a:extLst>
          </p:cNvPr>
          <p:cNvSpPr>
            <a:spLocks noGrp="1" noRot="1" noChangeAspect="1" noChangeArrowheads="1" noTextEdit="1"/>
          </p:cNvSpPr>
          <p:nvPr>
            <p:ph type="sldImg"/>
          </p:nvPr>
        </p:nvSpPr>
        <p:spPr>
          <a:ln/>
        </p:spPr>
      </p:sp>
      <p:sp>
        <p:nvSpPr>
          <p:cNvPr id="390147" name="Rectangle 3">
            <a:extLst>
              <a:ext uri="{FF2B5EF4-FFF2-40B4-BE49-F238E27FC236}">
                <a16:creationId xmlns:a16="http://schemas.microsoft.com/office/drawing/2014/main" id="{BFC591EE-E7D4-4EBC-A240-07386DDE9FDF}"/>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AED59E70-E3AC-4A5C-8833-9E6A2A629CA1}"/>
              </a:ext>
            </a:extLst>
          </p:cNvPr>
          <p:cNvSpPr>
            <a:spLocks noGrp="1" noChangeArrowheads="1"/>
          </p:cNvSpPr>
          <p:nvPr>
            <p:ph type="sldNum" sz="quarter" idx="5"/>
          </p:nvPr>
        </p:nvSpPr>
        <p:spPr>
          <a:ln/>
        </p:spPr>
        <p:txBody>
          <a:bodyPr/>
          <a:lstStyle/>
          <a:p>
            <a:fld id="{4C6BB850-2B26-485A-A163-AB63CDAF8C6B}" type="slidenum">
              <a:rPr lang="en-US" altLang="en-US"/>
              <a:pPr/>
              <a:t>10</a:t>
            </a:fld>
            <a:endParaRPr lang="en-US" altLang="en-US"/>
          </a:p>
        </p:txBody>
      </p:sp>
      <p:sp>
        <p:nvSpPr>
          <p:cNvPr id="392194" name="Rectangle 2">
            <a:extLst>
              <a:ext uri="{FF2B5EF4-FFF2-40B4-BE49-F238E27FC236}">
                <a16:creationId xmlns:a16="http://schemas.microsoft.com/office/drawing/2014/main" id="{ED625DD3-B3B8-4531-B8EF-7D86D1594121}"/>
              </a:ext>
            </a:extLst>
          </p:cNvPr>
          <p:cNvSpPr>
            <a:spLocks noGrp="1" noRot="1" noChangeAspect="1" noChangeArrowheads="1" noTextEdit="1"/>
          </p:cNvSpPr>
          <p:nvPr>
            <p:ph type="sldImg"/>
          </p:nvPr>
        </p:nvSpPr>
        <p:spPr>
          <a:ln/>
        </p:spPr>
      </p:sp>
      <p:sp>
        <p:nvSpPr>
          <p:cNvPr id="392195" name="Rectangle 3">
            <a:extLst>
              <a:ext uri="{FF2B5EF4-FFF2-40B4-BE49-F238E27FC236}">
                <a16:creationId xmlns:a16="http://schemas.microsoft.com/office/drawing/2014/main" id="{F990CA0C-0FB5-4783-A0B6-CBD4539AFFA0}"/>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B09A6B5-9C64-4EA5-98EF-06EAC0AC31A9}"/>
              </a:ext>
            </a:extLst>
          </p:cNvPr>
          <p:cNvSpPr>
            <a:spLocks noGrp="1" noChangeArrowheads="1"/>
          </p:cNvSpPr>
          <p:nvPr>
            <p:ph type="sldNum" sz="quarter" idx="5"/>
          </p:nvPr>
        </p:nvSpPr>
        <p:spPr>
          <a:ln/>
        </p:spPr>
        <p:txBody>
          <a:bodyPr/>
          <a:lstStyle/>
          <a:p>
            <a:fld id="{57632F4B-ADCF-4CF4-8606-0F20BB7DE7B7}" type="slidenum">
              <a:rPr lang="en-US" altLang="en-US"/>
              <a:pPr/>
              <a:t>11</a:t>
            </a:fld>
            <a:endParaRPr lang="en-US" altLang="en-US"/>
          </a:p>
        </p:txBody>
      </p:sp>
      <p:sp>
        <p:nvSpPr>
          <p:cNvPr id="394242" name="Rectangle 2">
            <a:extLst>
              <a:ext uri="{FF2B5EF4-FFF2-40B4-BE49-F238E27FC236}">
                <a16:creationId xmlns:a16="http://schemas.microsoft.com/office/drawing/2014/main" id="{E442FCC7-2276-492E-BB03-A419B8EEC385}"/>
              </a:ext>
            </a:extLst>
          </p:cNvPr>
          <p:cNvSpPr>
            <a:spLocks noGrp="1" noRot="1" noChangeAspect="1" noChangeArrowheads="1" noTextEdit="1"/>
          </p:cNvSpPr>
          <p:nvPr>
            <p:ph type="sldImg"/>
          </p:nvPr>
        </p:nvSpPr>
        <p:spPr>
          <a:ln/>
        </p:spPr>
      </p:sp>
      <p:sp>
        <p:nvSpPr>
          <p:cNvPr id="394243" name="Rectangle 3">
            <a:extLst>
              <a:ext uri="{FF2B5EF4-FFF2-40B4-BE49-F238E27FC236}">
                <a16:creationId xmlns:a16="http://schemas.microsoft.com/office/drawing/2014/main" id="{9454DE9D-62A4-418E-AD2D-EAA5E460AD8D}"/>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72407E1-E681-4A96-8346-AB1830191637}"/>
              </a:ext>
            </a:extLst>
          </p:cNvPr>
          <p:cNvSpPr>
            <a:spLocks noGrp="1" noChangeArrowheads="1"/>
          </p:cNvSpPr>
          <p:nvPr>
            <p:ph type="sldNum" sz="quarter" idx="5"/>
          </p:nvPr>
        </p:nvSpPr>
        <p:spPr>
          <a:ln/>
        </p:spPr>
        <p:txBody>
          <a:bodyPr/>
          <a:lstStyle/>
          <a:p>
            <a:fld id="{5F1027D8-C2FD-4B4F-AD3B-829A02A27643}" type="slidenum">
              <a:rPr lang="en-US" altLang="en-US"/>
              <a:pPr/>
              <a:t>12</a:t>
            </a:fld>
            <a:endParaRPr lang="en-US" altLang="en-US"/>
          </a:p>
        </p:txBody>
      </p:sp>
      <p:sp>
        <p:nvSpPr>
          <p:cNvPr id="396290" name="Rectangle 2">
            <a:extLst>
              <a:ext uri="{FF2B5EF4-FFF2-40B4-BE49-F238E27FC236}">
                <a16:creationId xmlns:a16="http://schemas.microsoft.com/office/drawing/2014/main" id="{8EF6E0D6-04E6-4D70-A888-D290E6AAB571}"/>
              </a:ext>
            </a:extLst>
          </p:cNvPr>
          <p:cNvSpPr>
            <a:spLocks noGrp="1" noRot="1" noChangeAspect="1" noChangeArrowheads="1" noTextEdit="1"/>
          </p:cNvSpPr>
          <p:nvPr>
            <p:ph type="sldImg"/>
          </p:nvPr>
        </p:nvSpPr>
        <p:spPr>
          <a:ln/>
        </p:spPr>
      </p:sp>
      <p:sp>
        <p:nvSpPr>
          <p:cNvPr id="396291" name="Rectangle 3">
            <a:extLst>
              <a:ext uri="{FF2B5EF4-FFF2-40B4-BE49-F238E27FC236}">
                <a16:creationId xmlns:a16="http://schemas.microsoft.com/office/drawing/2014/main" id="{029E8B73-07F1-4F39-ACFA-270A09086C06}"/>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12ECB8D4-9019-454B-AB42-3380DD9F2AEF}"/>
              </a:ext>
            </a:extLst>
          </p:cNvPr>
          <p:cNvSpPr>
            <a:spLocks noGrp="1" noChangeArrowheads="1"/>
          </p:cNvSpPr>
          <p:nvPr>
            <p:ph type="sldNum" sz="quarter" idx="5"/>
          </p:nvPr>
        </p:nvSpPr>
        <p:spPr>
          <a:ln/>
        </p:spPr>
        <p:txBody>
          <a:bodyPr/>
          <a:lstStyle/>
          <a:p>
            <a:fld id="{252D1AE2-4BB8-4D41-B404-699A33692D51}" type="slidenum">
              <a:rPr lang="en-US" altLang="en-US"/>
              <a:pPr/>
              <a:t>13</a:t>
            </a:fld>
            <a:endParaRPr lang="en-US" altLang="en-US"/>
          </a:p>
        </p:txBody>
      </p:sp>
      <p:sp>
        <p:nvSpPr>
          <p:cNvPr id="398338" name="Rectangle 2">
            <a:extLst>
              <a:ext uri="{FF2B5EF4-FFF2-40B4-BE49-F238E27FC236}">
                <a16:creationId xmlns:a16="http://schemas.microsoft.com/office/drawing/2014/main" id="{9AB19AE5-D185-4F1F-9179-533A3FE56145}"/>
              </a:ext>
            </a:extLst>
          </p:cNvPr>
          <p:cNvSpPr>
            <a:spLocks noGrp="1" noRot="1" noChangeAspect="1" noChangeArrowheads="1" noTextEdit="1"/>
          </p:cNvSpPr>
          <p:nvPr>
            <p:ph type="sldImg"/>
          </p:nvPr>
        </p:nvSpPr>
        <p:spPr>
          <a:ln/>
        </p:spPr>
      </p:sp>
      <p:sp>
        <p:nvSpPr>
          <p:cNvPr id="398339" name="Rectangle 3">
            <a:extLst>
              <a:ext uri="{FF2B5EF4-FFF2-40B4-BE49-F238E27FC236}">
                <a16:creationId xmlns:a16="http://schemas.microsoft.com/office/drawing/2014/main" id="{2751E0FE-1800-47D2-9433-9312F7BD9DDB}"/>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F5FDAA5C-4A50-487D-AB1A-3F5AC27B4D38}"/>
              </a:ext>
            </a:extLst>
          </p:cNvPr>
          <p:cNvSpPr>
            <a:spLocks noGrp="1" noChangeArrowheads="1"/>
          </p:cNvSpPr>
          <p:nvPr>
            <p:ph type="sldNum" sz="quarter" idx="5"/>
          </p:nvPr>
        </p:nvSpPr>
        <p:spPr>
          <a:ln/>
        </p:spPr>
        <p:txBody>
          <a:bodyPr/>
          <a:lstStyle/>
          <a:p>
            <a:fld id="{D057CEB3-9246-4B55-A7A8-8B2E8273222B}" type="slidenum">
              <a:rPr lang="en-US" altLang="en-US"/>
              <a:pPr/>
              <a:t>14</a:t>
            </a:fld>
            <a:endParaRPr lang="en-US" altLang="en-US"/>
          </a:p>
        </p:txBody>
      </p:sp>
      <p:sp>
        <p:nvSpPr>
          <p:cNvPr id="400386" name="Rectangle 2">
            <a:extLst>
              <a:ext uri="{FF2B5EF4-FFF2-40B4-BE49-F238E27FC236}">
                <a16:creationId xmlns:a16="http://schemas.microsoft.com/office/drawing/2014/main" id="{5C8D6879-C4DC-4F94-884E-6232392B874C}"/>
              </a:ext>
            </a:extLst>
          </p:cNvPr>
          <p:cNvSpPr>
            <a:spLocks noGrp="1" noRot="1" noChangeAspect="1" noChangeArrowheads="1" noTextEdit="1"/>
          </p:cNvSpPr>
          <p:nvPr>
            <p:ph type="sldImg"/>
          </p:nvPr>
        </p:nvSpPr>
        <p:spPr>
          <a:ln/>
        </p:spPr>
      </p:sp>
      <p:sp>
        <p:nvSpPr>
          <p:cNvPr id="400387" name="Rectangle 3">
            <a:extLst>
              <a:ext uri="{FF2B5EF4-FFF2-40B4-BE49-F238E27FC236}">
                <a16:creationId xmlns:a16="http://schemas.microsoft.com/office/drawing/2014/main" id="{2203072A-0950-4E95-97D2-9883649FD266}"/>
              </a:ext>
            </a:extLst>
          </p:cNvPr>
          <p:cNvSpPr>
            <a:spLocks noGrp="1" noChangeArrowheads="1"/>
          </p:cNvSpPr>
          <p:nvPr>
            <p:ph type="body" idx="1"/>
          </p:nvPr>
        </p:nvSpPr>
        <p:spPr/>
        <p:txBody>
          <a:bodyPr/>
          <a:lstStyle/>
          <a:p>
            <a:r>
              <a:rPr lang="en-US" altLang="en-US"/>
              <a:t>Figure: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7A6A17D-A6C1-427D-BDA6-44CEFFBE8F59}" type="datetimeFigureOut">
              <a:rPr lang="en-US" smtClean="0"/>
              <a:t>9/19/2022</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954D44E8-F318-4FA5-B18A-B1B370DDA170}"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9453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A6A17D-A6C1-427D-BDA6-44CEFFBE8F59}"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0428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A6A17D-A6C1-427D-BDA6-44CEFFBE8F59}"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1075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7_Custom Layout">
    <p:bg>
      <p:bgPr>
        <a:solidFill>
          <a:schemeClr val="bg1">
            <a:lumMod val="95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FB94C70-FD0A-47C8-B9BF-5B1E1F64AA35}"/>
              </a:ext>
            </a:extLst>
          </p:cNvPr>
          <p:cNvSpPr/>
          <p:nvPr/>
        </p:nvSpPr>
        <p:spPr>
          <a:xfrm>
            <a:off x="0" y="0"/>
            <a:ext cx="5268036" cy="7287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94CCF2C-00E9-074B-B010-5BF496E17FF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93554" y="239201"/>
            <a:ext cx="10820796" cy="6327880"/>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305705C9-D32B-1C49-9013-0F38B4185B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473" y="5321484"/>
            <a:ext cx="1366982" cy="919018"/>
          </a:xfrm>
          <a:prstGeom prst="rect">
            <a:avLst/>
          </a:prstGeom>
        </p:spPr>
      </p:pic>
    </p:spTree>
    <p:extLst>
      <p:ext uri="{BB962C8B-B14F-4D97-AF65-F5344CB8AC3E}">
        <p14:creationId xmlns:p14="http://schemas.microsoft.com/office/powerpoint/2010/main" val="37284778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7C0BC3-A883-4F4C-9E8C-FB5D929950F4}"/>
              </a:ext>
            </a:extLst>
          </p:cNvPr>
          <p:cNvSpPr/>
          <p:nvPr/>
        </p:nvSpPr>
        <p:spPr>
          <a:xfrm>
            <a:off x="10044953" y="2773935"/>
            <a:ext cx="1532965" cy="35634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58514252-B3B9-4C1A-950C-A50A89C3D1B8}"/>
              </a:ext>
            </a:extLst>
          </p:cNvPr>
          <p:cNvSpPr>
            <a:spLocks noGrp="1"/>
          </p:cNvSpPr>
          <p:nvPr>
            <p:ph type="pic" sz="quarter" idx="10"/>
          </p:nvPr>
        </p:nvSpPr>
        <p:spPr>
          <a:xfrm>
            <a:off x="5701087" y="445480"/>
            <a:ext cx="2689225" cy="5554662"/>
          </a:xfrm>
          <a:solidFill>
            <a:schemeClr val="bg1">
              <a:lumMod val="95000"/>
            </a:schemeClr>
          </a:solidFill>
        </p:spPr>
        <p:txBody>
          <a:bodyPr/>
          <a:lstStyle/>
          <a:p>
            <a:r>
              <a:rPr lang="en-US"/>
              <a:t>Click icon to add picture</a:t>
            </a:r>
          </a:p>
        </p:txBody>
      </p:sp>
      <p:sp>
        <p:nvSpPr>
          <p:cNvPr id="8" name="Picture Placeholder 6">
            <a:extLst>
              <a:ext uri="{FF2B5EF4-FFF2-40B4-BE49-F238E27FC236}">
                <a16:creationId xmlns:a16="http://schemas.microsoft.com/office/drawing/2014/main" id="{6A9CA63A-2DFA-471F-87E9-C3E0486C3BDB}"/>
              </a:ext>
            </a:extLst>
          </p:cNvPr>
          <p:cNvSpPr>
            <a:spLocks noGrp="1"/>
          </p:cNvSpPr>
          <p:nvPr>
            <p:ph type="pic" sz="quarter" idx="11"/>
          </p:nvPr>
        </p:nvSpPr>
        <p:spPr>
          <a:xfrm>
            <a:off x="8698941" y="805542"/>
            <a:ext cx="2689225" cy="5350841"/>
          </a:xfrm>
          <a:solidFill>
            <a:schemeClr val="bg1">
              <a:lumMod val="95000"/>
            </a:schemeClr>
          </a:solidFill>
        </p:spPr>
        <p:txBody>
          <a:bodyPr/>
          <a:lstStyle/>
          <a:p>
            <a:r>
              <a:rPr lang="en-US"/>
              <a:t>Click icon to add picture</a:t>
            </a:r>
          </a:p>
        </p:txBody>
      </p:sp>
    </p:spTree>
    <p:extLst>
      <p:ext uri="{BB962C8B-B14F-4D97-AF65-F5344CB8AC3E}">
        <p14:creationId xmlns:p14="http://schemas.microsoft.com/office/powerpoint/2010/main" val="1241385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274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8535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17285" y="333795"/>
            <a:ext cx="9603275" cy="498032"/>
          </a:xfrm>
        </p:spPr>
        <p:txBody>
          <a:bodyPr/>
          <a:lstStyle/>
          <a:p>
            <a:r>
              <a:rPr lang="en-US"/>
              <a:t>Click to edit Master title style</a:t>
            </a:r>
          </a:p>
        </p:txBody>
      </p:sp>
      <p:sp>
        <p:nvSpPr>
          <p:cNvPr id="3" name="Content Placeholder 2"/>
          <p:cNvSpPr>
            <a:spLocks noGrp="1"/>
          </p:cNvSpPr>
          <p:nvPr>
            <p:ph idx="1"/>
          </p:nvPr>
        </p:nvSpPr>
        <p:spPr>
          <a:xfrm>
            <a:off x="259492" y="1075039"/>
            <a:ext cx="11652421" cy="5115693"/>
          </a:xfrm>
        </p:spPr>
        <p:txBody>
          <a:bodyPr anchor="t"/>
          <a:lstStyle>
            <a:lvl1pPr>
              <a:defRPr sz="2800"/>
            </a:lvl1pPr>
            <a:lvl2pPr>
              <a:defRPr sz="2400"/>
            </a:lvl2pPr>
            <a:lvl3pPr>
              <a:defRPr sz="20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676808" y="6361716"/>
            <a:ext cx="3500715" cy="309201"/>
          </a:xfrm>
        </p:spPr>
        <p:txBody>
          <a:bodyPr/>
          <a:lstStyle/>
          <a:p>
            <a:fld id="{47A6A17D-A6C1-427D-BDA6-44CEFFBE8F59}" type="datetimeFigureOut">
              <a:rPr lang="en-US" smtClean="0"/>
              <a:t>9/19/2022</a:t>
            </a:fld>
            <a:endParaRPr lang="en-US"/>
          </a:p>
        </p:txBody>
      </p:sp>
      <p:sp>
        <p:nvSpPr>
          <p:cNvPr id="5" name="Footer Placeholder 4"/>
          <p:cNvSpPr>
            <a:spLocks noGrp="1"/>
          </p:cNvSpPr>
          <p:nvPr>
            <p:ph type="ftr" sz="quarter" idx="11"/>
          </p:nvPr>
        </p:nvSpPr>
        <p:spPr>
          <a:xfrm>
            <a:off x="280087" y="6361716"/>
            <a:ext cx="5938836" cy="309201"/>
          </a:xfrm>
        </p:spPr>
        <p:txBody>
          <a:bodyPr/>
          <a:lstStyle/>
          <a:p>
            <a:endParaRPr lang="en-US"/>
          </a:p>
        </p:txBody>
      </p:sp>
      <p:sp>
        <p:nvSpPr>
          <p:cNvPr id="6" name="Slide Number Placeholder 5"/>
          <p:cNvSpPr>
            <a:spLocks noGrp="1"/>
          </p:cNvSpPr>
          <p:nvPr>
            <p:ph type="sldNum" sz="quarter" idx="12"/>
          </p:nvPr>
        </p:nvSpPr>
        <p:spPr>
          <a:xfrm>
            <a:off x="360421" y="346118"/>
            <a:ext cx="811019" cy="503578"/>
          </a:xfrm>
        </p:spPr>
        <p:txBody>
          <a:bodyPr/>
          <a:lstStyle/>
          <a:p>
            <a:fld id="{954D44E8-F318-4FA5-B18A-B1B370DDA170}" type="slidenum">
              <a:rPr lang="en-US" smtClean="0"/>
              <a:t>‹#›</a:t>
            </a:fld>
            <a:endParaRPr lang="en-US"/>
          </a:p>
        </p:txBody>
      </p:sp>
      <p:cxnSp>
        <p:nvCxnSpPr>
          <p:cNvPr id="33" name="Straight Connector 32"/>
          <p:cNvCxnSpPr/>
          <p:nvPr/>
        </p:nvCxnSpPr>
        <p:spPr>
          <a:xfrm>
            <a:off x="1292239" y="867564"/>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28484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A6A17D-A6C1-427D-BDA6-44CEFFBE8F59}" type="datetimeFigureOut">
              <a:rPr lang="en-US" smtClean="0"/>
              <a:t>9/19/2022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D44E8-F318-4FA5-B18A-B1B370DDA170}"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90685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A6A17D-A6C1-427D-BDA6-44CEFFBE8F59}" type="datetimeFigureOut">
              <a:rPr lang="en-US" smtClean="0"/>
              <a:t>9/19/2022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35" name="Straight Connector 34"/>
          <p:cNvCxnSpPr/>
          <p:nvPr/>
        </p:nvCxnSpPr>
        <p:spPr>
          <a:xfrm>
            <a:off x="1355644" y="1302551"/>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746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A6A17D-A6C1-427D-BDA6-44CEFFBE8F59}" type="datetimeFigureOut">
              <a:rPr lang="en-US" smtClean="0"/>
              <a:t>9/19/2022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4D44E8-F318-4FA5-B18A-B1B370DDA170}"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1606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7A6A17D-A6C1-427D-BDA6-44CEFFBE8F59}" type="datetimeFigureOut">
              <a:rPr lang="en-US" smtClean="0"/>
              <a:t>9/19/2022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4D44E8-F318-4FA5-B18A-B1B370DDA170}" type="slidenum">
              <a:rPr lang="en-US" smtClean="0"/>
              <a:t>‹#›</a:t>
            </a:fld>
            <a:endParaRPr lang="en-US"/>
          </a:p>
        </p:txBody>
      </p:sp>
      <p:cxnSp>
        <p:nvCxnSpPr>
          <p:cNvPr id="25" name="Straight Connector 24"/>
          <p:cNvCxnSpPr/>
          <p:nvPr/>
        </p:nvCxnSpPr>
        <p:spPr>
          <a:xfrm>
            <a:off x="1447331" y="1302551"/>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1715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A6A17D-A6C1-427D-BDA6-44CEFFBE8F59}" type="datetimeFigureOut">
              <a:rPr lang="en-US" smtClean="0"/>
              <a:t>9/19/2022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4D44E8-F318-4FA5-B18A-B1B370DDA170}" type="slidenum">
              <a:rPr lang="en-US" smtClean="0"/>
              <a:t>‹#›</a:t>
            </a:fld>
            <a:endParaRPr lang="en-US"/>
          </a:p>
        </p:txBody>
      </p:sp>
    </p:spTree>
    <p:extLst>
      <p:ext uri="{BB962C8B-B14F-4D97-AF65-F5344CB8AC3E}">
        <p14:creationId xmlns:p14="http://schemas.microsoft.com/office/powerpoint/2010/main" val="2445553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A6A17D-A6C1-427D-BDA6-44CEFFBE8F59}" type="datetimeFigureOut">
              <a:rPr lang="en-US" smtClean="0"/>
              <a:t>9/19/2022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95060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7A6A17D-A6C1-427D-BDA6-44CEFFBE8F59}" type="datetimeFigureOut">
              <a:rPr lang="en-US" smtClean="0"/>
              <a:t>9/19/2022</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954D44E8-F318-4FA5-B18A-B1B370DDA170}"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22565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p:cNvSpPr/>
          <p:nvPr/>
        </p:nvSpPr>
        <p:spPr>
          <a:xfrm>
            <a:off x="0" y="3183258"/>
            <a:ext cx="12192000" cy="3674742"/>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7A6A17D-A6C1-427D-BDA6-44CEFFBE8F59}" type="datetimeFigureOut">
              <a:rPr lang="en-US" smtClean="0"/>
              <a:t>9/19/2022</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54D44E8-F318-4FA5-B18A-B1B370DDA170}" type="slidenum">
              <a:rPr lang="en-US" smtClean="0"/>
              <a:t>‹#›</a:t>
            </a:fld>
            <a:endParaRPr lang="en-US"/>
          </a:p>
        </p:txBody>
      </p:sp>
      <p:sp>
        <p:nvSpPr>
          <p:cNvPr id="11" name="TextBox 10">
            <a:extLst>
              <a:ext uri="{FF2B5EF4-FFF2-40B4-BE49-F238E27FC236}">
                <a16:creationId xmlns:a16="http://schemas.microsoft.com/office/drawing/2014/main" id="{66D4E961-1361-314F-B789-94775AC8AB02}"/>
              </a:ext>
            </a:extLst>
          </p:cNvPr>
          <p:cNvSpPr txBox="1"/>
          <p:nvPr/>
        </p:nvSpPr>
        <p:spPr>
          <a:xfrm>
            <a:off x="9643096" y="6374462"/>
            <a:ext cx="2327564" cy="369332"/>
          </a:xfrm>
          <a:prstGeom prst="rect">
            <a:avLst/>
          </a:prstGeom>
          <a:noFill/>
        </p:spPr>
        <p:txBody>
          <a:bodyPr wrap="square" rtlCol="0">
            <a:spAutoFit/>
          </a:bodyPr>
          <a:lstStyle/>
          <a:p>
            <a:pPr algn="r"/>
            <a:r>
              <a:rPr lang="en-US" baseline="0" err="1">
                <a:latin typeface="Arial" panose="020B0604020202020204" pitchFamily="34" charset="0"/>
              </a:rPr>
              <a:t>austincc.edu</a:t>
            </a:r>
            <a:endParaRPr lang="en-US" baseline="0">
              <a:latin typeface="Arial" panose="020B0604020202020204" pitchFamily="34" charset="0"/>
            </a:endParaRPr>
          </a:p>
        </p:txBody>
      </p:sp>
    </p:spTree>
    <p:extLst>
      <p:ext uri="{BB962C8B-B14F-4D97-AF65-F5344CB8AC3E}">
        <p14:creationId xmlns:p14="http://schemas.microsoft.com/office/powerpoint/2010/main" val="1355755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4" r:id="rId13"/>
    <p:sldLayoutId id="2147483675" r:id="rId14"/>
    <p:sldLayoutId id="2147483676" r:id="rId15"/>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96B66-6A56-410B-8308-970F4D190FA9}"/>
              </a:ext>
            </a:extLst>
          </p:cNvPr>
          <p:cNvSpPr>
            <a:spLocks noGrp="1"/>
          </p:cNvSpPr>
          <p:nvPr>
            <p:ph type="ctrTitle"/>
          </p:nvPr>
        </p:nvSpPr>
        <p:spPr/>
        <p:txBody>
          <a:bodyPr/>
          <a:lstStyle/>
          <a:p>
            <a:pPr algn="ctr"/>
            <a:r>
              <a:rPr lang="en-US"/>
              <a:t>ITNW 1335 Cloud Computing</a:t>
            </a:r>
          </a:p>
        </p:txBody>
      </p:sp>
      <p:sp>
        <p:nvSpPr>
          <p:cNvPr id="3" name="Subtitle 2">
            <a:extLst>
              <a:ext uri="{FF2B5EF4-FFF2-40B4-BE49-F238E27FC236}">
                <a16:creationId xmlns:a16="http://schemas.microsoft.com/office/drawing/2014/main" id="{F74EE5B7-FF71-4194-AD93-ADEBDA28274B}"/>
              </a:ext>
            </a:extLst>
          </p:cNvPr>
          <p:cNvSpPr>
            <a:spLocks noGrp="1"/>
          </p:cNvSpPr>
          <p:nvPr>
            <p:ph type="subTitle" idx="1"/>
          </p:nvPr>
        </p:nvSpPr>
        <p:spPr/>
        <p:txBody>
          <a:bodyPr/>
          <a:lstStyle/>
          <a:p>
            <a:pPr algn="ctr"/>
            <a:r>
              <a:rPr lang="en-US" dirty="0"/>
              <a:t>Chapter 6 – Fundamental Cloud Security</a:t>
            </a:r>
          </a:p>
          <a:p>
            <a:endParaRPr lang="en-US" dirty="0"/>
          </a:p>
        </p:txBody>
      </p:sp>
    </p:spTree>
    <p:extLst>
      <p:ext uri="{BB962C8B-B14F-4D97-AF65-F5344CB8AC3E}">
        <p14:creationId xmlns:p14="http://schemas.microsoft.com/office/powerpoint/2010/main" val="247655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38754-62F0-454B-9644-B82F4819DE1F}"/>
              </a:ext>
            </a:extLst>
          </p:cNvPr>
          <p:cNvSpPr>
            <a:spLocks noGrp="1"/>
          </p:cNvSpPr>
          <p:nvPr>
            <p:ph type="title"/>
          </p:nvPr>
        </p:nvSpPr>
        <p:spPr/>
        <p:txBody>
          <a:bodyPr>
            <a:normAutofit fontScale="90000"/>
          </a:bodyPr>
          <a:lstStyle/>
          <a:p>
            <a:pPr algn="ctr"/>
            <a:r>
              <a:rPr lang="en-US" dirty="0"/>
              <a:t>6.2. Threat Agents</a:t>
            </a:r>
          </a:p>
        </p:txBody>
      </p:sp>
      <p:sp>
        <p:nvSpPr>
          <p:cNvPr id="3" name="Content Placeholder 2">
            <a:extLst>
              <a:ext uri="{FF2B5EF4-FFF2-40B4-BE49-F238E27FC236}">
                <a16:creationId xmlns:a16="http://schemas.microsoft.com/office/drawing/2014/main" id="{62424D8C-0C31-42B6-A0EA-E1C5E78C9707}"/>
              </a:ext>
            </a:extLst>
          </p:cNvPr>
          <p:cNvSpPr>
            <a:spLocks noGrp="1"/>
          </p:cNvSpPr>
          <p:nvPr>
            <p:ph idx="1"/>
          </p:nvPr>
        </p:nvSpPr>
        <p:spPr>
          <a:xfrm>
            <a:off x="259492" y="1075039"/>
            <a:ext cx="10171887" cy="5115693"/>
          </a:xfrm>
        </p:spPr>
        <p:txBody>
          <a:bodyPr/>
          <a:lstStyle/>
          <a:p>
            <a:r>
              <a:rPr lang="en-US" dirty="0"/>
              <a:t>A </a:t>
            </a:r>
            <a:r>
              <a:rPr lang="en-US" i="1" dirty="0"/>
              <a:t>malicious service agent </a:t>
            </a:r>
            <a:r>
              <a:rPr lang="en-US" dirty="0"/>
              <a:t>is able to intercept and forward the network traffic that flows within a cloud</a:t>
            </a:r>
          </a:p>
          <a:p>
            <a:r>
              <a:rPr lang="en-US" dirty="0"/>
              <a:t>It typically exists as a service agent (or a program pretending to be a service agent) with compromised or malicious logic</a:t>
            </a:r>
          </a:p>
          <a:p>
            <a:r>
              <a:rPr lang="en-US" dirty="0"/>
              <a:t>It may also exist as an external program able to remotely intercept and potentially corrupt message contents</a:t>
            </a:r>
          </a:p>
        </p:txBody>
      </p:sp>
      <p:sp>
        <p:nvSpPr>
          <p:cNvPr id="4" name="Footer Placeholder 1">
            <a:extLst>
              <a:ext uri="{FF2B5EF4-FFF2-40B4-BE49-F238E27FC236}">
                <a16:creationId xmlns:a16="http://schemas.microsoft.com/office/drawing/2014/main" id="{37E61ED0-EAE0-4E7A-9AA3-6522F3DF0E7E}"/>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91170" name="Picture 2">
            <a:extLst>
              <a:ext uri="{FF2B5EF4-FFF2-40B4-BE49-F238E27FC236}">
                <a16:creationId xmlns:a16="http://schemas.microsoft.com/office/drawing/2014/main" id="{CB9BF74E-08A2-4329-AB51-5CD245AA13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43754" y="2084613"/>
            <a:ext cx="951944" cy="3396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1171" name="Text Box 3">
            <a:extLst>
              <a:ext uri="{FF2B5EF4-FFF2-40B4-BE49-F238E27FC236}">
                <a16:creationId xmlns:a16="http://schemas.microsoft.com/office/drawing/2014/main" id="{D69FA559-4F10-4E9A-B63A-5728A8904C20}"/>
              </a:ext>
            </a:extLst>
          </p:cNvPr>
          <p:cNvSpPr txBox="1">
            <a:spLocks noChangeArrowheads="1"/>
          </p:cNvSpPr>
          <p:nvPr/>
        </p:nvSpPr>
        <p:spPr bwMode="auto">
          <a:xfrm>
            <a:off x="8115979" y="5989864"/>
            <a:ext cx="3981218" cy="286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dirty="0"/>
              <a:t>Figure 6.5 The notation used for a malicious service agent.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6010C-BDF7-447F-9B4B-2720112CF2C9}"/>
              </a:ext>
            </a:extLst>
          </p:cNvPr>
          <p:cNvSpPr>
            <a:spLocks noGrp="1"/>
          </p:cNvSpPr>
          <p:nvPr>
            <p:ph type="title"/>
          </p:nvPr>
        </p:nvSpPr>
        <p:spPr/>
        <p:txBody>
          <a:bodyPr>
            <a:normAutofit fontScale="90000"/>
          </a:bodyPr>
          <a:lstStyle/>
          <a:p>
            <a:pPr algn="ctr"/>
            <a:r>
              <a:rPr lang="en-US" dirty="0"/>
              <a:t>6.2. Threat Agents</a:t>
            </a:r>
          </a:p>
        </p:txBody>
      </p:sp>
      <p:sp>
        <p:nvSpPr>
          <p:cNvPr id="3" name="Content Placeholder 2">
            <a:extLst>
              <a:ext uri="{FF2B5EF4-FFF2-40B4-BE49-F238E27FC236}">
                <a16:creationId xmlns:a16="http://schemas.microsoft.com/office/drawing/2014/main" id="{329DE164-AE9B-41A2-B44B-E179FBDD73B9}"/>
              </a:ext>
            </a:extLst>
          </p:cNvPr>
          <p:cNvSpPr>
            <a:spLocks noGrp="1"/>
          </p:cNvSpPr>
          <p:nvPr>
            <p:ph idx="1"/>
          </p:nvPr>
        </p:nvSpPr>
        <p:spPr>
          <a:xfrm>
            <a:off x="259492" y="1075039"/>
            <a:ext cx="11772087" cy="3773687"/>
          </a:xfrm>
        </p:spPr>
        <p:txBody>
          <a:bodyPr>
            <a:normAutofit fontScale="77500" lnSpcReduction="20000"/>
          </a:bodyPr>
          <a:lstStyle/>
          <a:p>
            <a:r>
              <a:rPr lang="en-US" dirty="0"/>
              <a:t>A </a:t>
            </a:r>
            <a:r>
              <a:rPr lang="en-US" i="1" dirty="0"/>
              <a:t>trusted attacker </a:t>
            </a:r>
            <a:r>
              <a:rPr lang="en-US" dirty="0"/>
              <a:t>shares IT resources in the same cloud environment as the cloud consumer and attempts to exploit legitimate credentials to target cloud providers and the cloud tenants with whom they share IT resources </a:t>
            </a:r>
          </a:p>
          <a:p>
            <a:r>
              <a:rPr lang="en-US" dirty="0"/>
              <a:t>Unlike anonymous attackers (which are non-trusted), trusted attackers usually launch their attacks from within a cloud’s trust boundaries by abusing legitimate credentials or via the appropriation of sensitive and confidential information</a:t>
            </a:r>
          </a:p>
          <a:p>
            <a:r>
              <a:rPr lang="en-US" dirty="0"/>
              <a:t>Trusted attackers (also known as </a:t>
            </a:r>
            <a:r>
              <a:rPr lang="en-US" i="1" dirty="0"/>
              <a:t>malicious tenants</a:t>
            </a:r>
            <a:r>
              <a:rPr lang="en-US" dirty="0"/>
              <a:t>) can use cloud-based IT resources for a wide range of exploitations, including the hacking of weak authentication processes, the breaking of encryption, the spamming of e-mail accounts, or to launch common attacks, such as denial of service campaigns</a:t>
            </a:r>
          </a:p>
        </p:txBody>
      </p:sp>
      <p:sp>
        <p:nvSpPr>
          <p:cNvPr id="4" name="Footer Placeholder 1">
            <a:extLst>
              <a:ext uri="{FF2B5EF4-FFF2-40B4-BE49-F238E27FC236}">
                <a16:creationId xmlns:a16="http://schemas.microsoft.com/office/drawing/2014/main" id="{6D440582-2FBF-4684-A126-F44A7D95DB9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93218" name="Picture 2">
            <a:extLst>
              <a:ext uri="{FF2B5EF4-FFF2-40B4-BE49-F238E27FC236}">
                <a16:creationId xmlns:a16="http://schemas.microsoft.com/office/drawing/2014/main" id="{1CE18026-5D38-4C95-A55B-DA3456E0EC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9890" y="4625740"/>
            <a:ext cx="1698063" cy="16980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3219" name="Text Box 3">
            <a:extLst>
              <a:ext uri="{FF2B5EF4-FFF2-40B4-BE49-F238E27FC236}">
                <a16:creationId xmlns:a16="http://schemas.microsoft.com/office/drawing/2014/main" id="{4CEAA514-73BC-4107-B895-8016FB8093FC}"/>
              </a:ext>
            </a:extLst>
          </p:cNvPr>
          <p:cNvSpPr txBox="1">
            <a:spLocks noChangeArrowheads="1"/>
          </p:cNvSpPr>
          <p:nvPr/>
        </p:nvSpPr>
        <p:spPr bwMode="auto">
          <a:xfrm>
            <a:off x="7498022" y="5445753"/>
            <a:ext cx="2051743" cy="674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6.6 The notation that is used for a trusted attacker.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C5B5-019B-4E8E-81EB-876AA37D5E3B}"/>
              </a:ext>
            </a:extLst>
          </p:cNvPr>
          <p:cNvSpPr>
            <a:spLocks noGrp="1"/>
          </p:cNvSpPr>
          <p:nvPr>
            <p:ph type="title"/>
          </p:nvPr>
        </p:nvSpPr>
        <p:spPr/>
        <p:txBody>
          <a:bodyPr>
            <a:normAutofit fontScale="90000"/>
          </a:bodyPr>
          <a:lstStyle/>
          <a:p>
            <a:pPr algn="ctr"/>
            <a:r>
              <a:rPr lang="en-US" dirty="0"/>
              <a:t>6.2. Threat Agents</a:t>
            </a:r>
          </a:p>
        </p:txBody>
      </p:sp>
      <p:sp>
        <p:nvSpPr>
          <p:cNvPr id="3" name="Content Placeholder 2">
            <a:extLst>
              <a:ext uri="{FF2B5EF4-FFF2-40B4-BE49-F238E27FC236}">
                <a16:creationId xmlns:a16="http://schemas.microsoft.com/office/drawing/2014/main" id="{3B5A6515-BF8D-4321-B51A-F2CD4AD3AFDF}"/>
              </a:ext>
            </a:extLst>
          </p:cNvPr>
          <p:cNvSpPr>
            <a:spLocks noGrp="1"/>
          </p:cNvSpPr>
          <p:nvPr>
            <p:ph idx="1"/>
          </p:nvPr>
        </p:nvSpPr>
        <p:spPr>
          <a:xfrm>
            <a:off x="259492" y="1075039"/>
            <a:ext cx="8911253" cy="5115693"/>
          </a:xfrm>
        </p:spPr>
        <p:txBody>
          <a:bodyPr/>
          <a:lstStyle/>
          <a:p>
            <a:r>
              <a:rPr lang="en-US" dirty="0"/>
              <a:t>Malicious insiders are human threat agents acting on behalf of or in relation to the cloud provider</a:t>
            </a:r>
          </a:p>
          <a:p>
            <a:r>
              <a:rPr lang="en-US" dirty="0"/>
              <a:t>They are typically current or former employees or third parties with access to the cloud provider’s premises</a:t>
            </a:r>
          </a:p>
          <a:p>
            <a:r>
              <a:rPr lang="en-US" dirty="0"/>
              <a:t>This type of threat agent carries tremendous damage potential, as the malicious insider may have administrative privileges for accessing cloud consumer IT resources.</a:t>
            </a:r>
          </a:p>
          <a:p>
            <a:endParaRPr lang="en-US" dirty="0"/>
          </a:p>
          <a:p>
            <a:endParaRPr lang="en-US" dirty="0"/>
          </a:p>
        </p:txBody>
      </p:sp>
      <p:sp>
        <p:nvSpPr>
          <p:cNvPr id="4" name="Footer Placeholder 1">
            <a:extLst>
              <a:ext uri="{FF2B5EF4-FFF2-40B4-BE49-F238E27FC236}">
                <a16:creationId xmlns:a16="http://schemas.microsoft.com/office/drawing/2014/main" id="{1452EF3C-2A02-4C90-A9C1-2FC3175F28F4}"/>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95266" name="Picture 2">
            <a:extLst>
              <a:ext uri="{FF2B5EF4-FFF2-40B4-BE49-F238E27FC236}">
                <a16:creationId xmlns:a16="http://schemas.microsoft.com/office/drawing/2014/main" id="{440B016E-02EF-43BB-8B28-22A8310A22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70745" y="2160669"/>
            <a:ext cx="2888708" cy="23384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5267" name="Text Box 3">
            <a:extLst>
              <a:ext uri="{FF2B5EF4-FFF2-40B4-BE49-F238E27FC236}">
                <a16:creationId xmlns:a16="http://schemas.microsoft.com/office/drawing/2014/main" id="{ED642F12-F73D-4EDB-AB6A-1D865F5E1E50}"/>
              </a:ext>
            </a:extLst>
          </p:cNvPr>
          <p:cNvSpPr txBox="1">
            <a:spLocks noChangeArrowheads="1"/>
          </p:cNvSpPr>
          <p:nvPr/>
        </p:nvSpPr>
        <p:spPr bwMode="auto">
          <a:xfrm>
            <a:off x="9132733" y="4499078"/>
            <a:ext cx="3059267" cy="674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6.7 The notation used for an attack originating from a workstation. The human symbol is optional.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A7376-5447-457F-A7C0-807C41BFBD6A}"/>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8F330778-12FA-44B7-AECE-5EFFB6AA9B32}"/>
              </a:ext>
            </a:extLst>
          </p:cNvPr>
          <p:cNvSpPr>
            <a:spLocks noGrp="1"/>
          </p:cNvSpPr>
          <p:nvPr>
            <p:ph idx="1"/>
          </p:nvPr>
        </p:nvSpPr>
        <p:spPr>
          <a:xfrm>
            <a:off x="259493" y="1075039"/>
            <a:ext cx="5280368" cy="5115693"/>
          </a:xfrm>
        </p:spPr>
        <p:txBody>
          <a:bodyPr>
            <a:normAutofit fontScale="77500" lnSpcReduction="20000"/>
          </a:bodyPr>
          <a:lstStyle/>
          <a:p>
            <a:r>
              <a:rPr lang="en-US" i="1" dirty="0"/>
              <a:t>Traffic eavesdropping </a:t>
            </a:r>
            <a:r>
              <a:rPr lang="en-US" dirty="0"/>
              <a:t>occurs when data being transferred to or within a cloud (usually from the cloud consumer to the cloud provider) is passively intercepted by a malicious service agent for illegitimate information gathering purposes </a:t>
            </a:r>
          </a:p>
          <a:p>
            <a:r>
              <a:rPr lang="en-US" dirty="0"/>
              <a:t>The aim of this attack is to directly compromise the confidentiality of the data and, possibly, the confidentiality of the relationship between the cloud consumer and cloud provider</a:t>
            </a:r>
          </a:p>
          <a:p>
            <a:r>
              <a:rPr lang="en-US" dirty="0"/>
              <a:t>Because of the passive nature of the attack, it can more easily go undetected for extended periods of time</a:t>
            </a:r>
          </a:p>
        </p:txBody>
      </p:sp>
      <p:sp>
        <p:nvSpPr>
          <p:cNvPr id="4" name="Footer Placeholder 1">
            <a:extLst>
              <a:ext uri="{FF2B5EF4-FFF2-40B4-BE49-F238E27FC236}">
                <a16:creationId xmlns:a16="http://schemas.microsoft.com/office/drawing/2014/main" id="{44942A5A-70D8-4142-93D7-682547F836B1}"/>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97314" name="Picture 2">
            <a:extLst>
              <a:ext uri="{FF2B5EF4-FFF2-40B4-BE49-F238E27FC236}">
                <a16:creationId xmlns:a16="http://schemas.microsoft.com/office/drawing/2014/main" id="{50B28A27-810F-4E2B-86B2-DD61FFFDF3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3454" y="2320363"/>
            <a:ext cx="6504952" cy="34361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7315" name="Text Box 3">
            <a:extLst>
              <a:ext uri="{FF2B5EF4-FFF2-40B4-BE49-F238E27FC236}">
                <a16:creationId xmlns:a16="http://schemas.microsoft.com/office/drawing/2014/main" id="{6320AB78-B581-4063-A731-F96179938B52}"/>
              </a:ext>
            </a:extLst>
          </p:cNvPr>
          <p:cNvSpPr txBox="1">
            <a:spLocks noChangeArrowheads="1"/>
          </p:cNvSpPr>
          <p:nvPr/>
        </p:nvSpPr>
        <p:spPr bwMode="auto">
          <a:xfrm>
            <a:off x="5297484" y="5756510"/>
            <a:ext cx="6894516"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dirty="0"/>
              <a:t>Figure 6.8 An externally positioned malicious service agent carries out a traffic eavesdropping attack </a:t>
            </a:r>
          </a:p>
          <a:p>
            <a:r>
              <a:rPr lang="en-US" altLang="en-US" sz="1261" dirty="0"/>
              <a:t>	by intercepting a message sent by the cloud service consumer to the cloud service. The service </a:t>
            </a:r>
          </a:p>
          <a:p>
            <a:r>
              <a:rPr lang="en-US" altLang="en-US" sz="1261" dirty="0"/>
              <a:t>	agent makes an unauthorized copy of the message before it is sent along its original path to</a:t>
            </a:r>
          </a:p>
          <a:p>
            <a:r>
              <a:rPr lang="en-US" altLang="en-US" sz="1261" dirty="0"/>
              <a:t>	the cloud service.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98A39-CAC0-4CE5-9557-A0F4C98D88A4}"/>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C60E7DF5-4FE3-4190-AF3F-7CDA3BD3DBB6}"/>
              </a:ext>
            </a:extLst>
          </p:cNvPr>
          <p:cNvSpPr>
            <a:spLocks noGrp="1"/>
          </p:cNvSpPr>
          <p:nvPr>
            <p:ph idx="1"/>
          </p:nvPr>
        </p:nvSpPr>
        <p:spPr>
          <a:xfrm>
            <a:off x="259492" y="1075039"/>
            <a:ext cx="5307399" cy="5115693"/>
          </a:xfrm>
        </p:spPr>
        <p:txBody>
          <a:bodyPr>
            <a:normAutofit lnSpcReduction="10000"/>
          </a:bodyPr>
          <a:lstStyle/>
          <a:p>
            <a:r>
              <a:rPr lang="en-US" dirty="0"/>
              <a:t>The </a:t>
            </a:r>
            <a:r>
              <a:rPr lang="en-US" i="1" dirty="0"/>
              <a:t>malicious intermediary </a:t>
            </a:r>
            <a:r>
              <a:rPr lang="en-US" dirty="0"/>
              <a:t>threat arises when messages are intercepted and altered by a malicious service agent, thereby potentially compromising the message’s confidentiality and/or integrity</a:t>
            </a:r>
          </a:p>
          <a:p>
            <a:r>
              <a:rPr lang="en-US" dirty="0"/>
              <a:t>It may also insert harmful data into the message before forwarding it to its destination</a:t>
            </a:r>
          </a:p>
        </p:txBody>
      </p:sp>
      <p:sp>
        <p:nvSpPr>
          <p:cNvPr id="4" name="Footer Placeholder 1">
            <a:extLst>
              <a:ext uri="{FF2B5EF4-FFF2-40B4-BE49-F238E27FC236}">
                <a16:creationId xmlns:a16="http://schemas.microsoft.com/office/drawing/2014/main" id="{A4D5A03D-2D04-4A9A-B184-6117AFEDC34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99362" name="Picture 2">
            <a:extLst>
              <a:ext uri="{FF2B5EF4-FFF2-40B4-BE49-F238E27FC236}">
                <a16:creationId xmlns:a16="http://schemas.microsoft.com/office/drawing/2014/main" id="{74A078BC-9947-431F-9E0E-6B0DFC0E65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6891" y="2183253"/>
            <a:ext cx="6345022" cy="297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99363" name="Text Box 3">
            <a:extLst>
              <a:ext uri="{FF2B5EF4-FFF2-40B4-BE49-F238E27FC236}">
                <a16:creationId xmlns:a16="http://schemas.microsoft.com/office/drawing/2014/main" id="{166CA345-FC18-49BB-B87E-90C926E08655}"/>
              </a:ext>
            </a:extLst>
          </p:cNvPr>
          <p:cNvSpPr txBox="1">
            <a:spLocks noChangeArrowheads="1"/>
          </p:cNvSpPr>
          <p:nvPr/>
        </p:nvSpPr>
        <p:spPr bwMode="auto">
          <a:xfrm>
            <a:off x="5576026" y="5329237"/>
            <a:ext cx="6495496" cy="674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dirty="0"/>
              <a:t>Figure 6.9 The malicious service agent intercepts and modifies a message sent by a cloud service </a:t>
            </a:r>
          </a:p>
          <a:p>
            <a:r>
              <a:rPr lang="en-US" altLang="en-US" sz="1261" dirty="0"/>
              <a:t>	consumer to a cloud service (not shown) being hosted on a virtual server. Because</a:t>
            </a:r>
          </a:p>
          <a:p>
            <a:r>
              <a:rPr lang="en-US" altLang="en-US" sz="1261" dirty="0"/>
              <a:t>	harmful data is packaged into the message, the virtual server is compromised.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63DEE-3CB7-4AC7-BD41-48137906D766}"/>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AE8F222A-9982-4991-A110-9AD3482EB9CF}"/>
              </a:ext>
            </a:extLst>
          </p:cNvPr>
          <p:cNvSpPr>
            <a:spLocks noGrp="1"/>
          </p:cNvSpPr>
          <p:nvPr>
            <p:ph idx="1"/>
          </p:nvPr>
        </p:nvSpPr>
        <p:spPr>
          <a:xfrm>
            <a:off x="259493" y="1075039"/>
            <a:ext cx="6559762" cy="5115693"/>
          </a:xfrm>
        </p:spPr>
        <p:txBody>
          <a:bodyPr>
            <a:normAutofit fontScale="92500"/>
          </a:bodyPr>
          <a:lstStyle/>
          <a:p>
            <a:r>
              <a:rPr lang="en-US" b="1" dirty="0"/>
              <a:t>Denial of service (DoS)</a:t>
            </a:r>
            <a:r>
              <a:rPr lang="en-US" dirty="0"/>
              <a:t> attack objective is to overload IT resources to the point where they cannot function properly by:</a:t>
            </a:r>
          </a:p>
          <a:p>
            <a:pPr lvl="1"/>
            <a:r>
              <a:rPr lang="en-US" dirty="0"/>
              <a:t>The workload on cloud services is artificially increased with imitation messages or repeated communication requests.</a:t>
            </a:r>
          </a:p>
          <a:p>
            <a:pPr lvl="1"/>
            <a:r>
              <a:rPr lang="en-US" dirty="0"/>
              <a:t>The network is overloaded with traffic to reduce its responsiveness and cripple its performance.</a:t>
            </a:r>
          </a:p>
          <a:p>
            <a:pPr lvl="1"/>
            <a:r>
              <a:rPr lang="en-US" dirty="0"/>
              <a:t>Multiple cloud service requests are sent, each of which is designed to consume excessive memory and processing resources</a:t>
            </a:r>
          </a:p>
        </p:txBody>
      </p:sp>
      <p:sp>
        <p:nvSpPr>
          <p:cNvPr id="4" name="Footer Placeholder 1">
            <a:extLst>
              <a:ext uri="{FF2B5EF4-FFF2-40B4-BE49-F238E27FC236}">
                <a16:creationId xmlns:a16="http://schemas.microsoft.com/office/drawing/2014/main" id="{ADE44705-7823-4CDC-A960-61ACC9CD4972}"/>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01410" name="Picture 2">
            <a:extLst>
              <a:ext uri="{FF2B5EF4-FFF2-40B4-BE49-F238E27FC236}">
                <a16:creationId xmlns:a16="http://schemas.microsoft.com/office/drawing/2014/main" id="{D3580405-CDF8-4A16-BF47-13D64CBF13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5133" y="1577020"/>
            <a:ext cx="4956780" cy="29631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01411" name="Text Box 3">
            <a:extLst>
              <a:ext uri="{FF2B5EF4-FFF2-40B4-BE49-F238E27FC236}">
                <a16:creationId xmlns:a16="http://schemas.microsoft.com/office/drawing/2014/main" id="{8A48C165-9CBF-4314-A5B9-B40D723C2B34}"/>
              </a:ext>
            </a:extLst>
          </p:cNvPr>
          <p:cNvSpPr txBox="1">
            <a:spLocks noChangeArrowheads="1"/>
          </p:cNvSpPr>
          <p:nvPr/>
        </p:nvSpPr>
        <p:spPr bwMode="auto">
          <a:xfrm>
            <a:off x="6975728" y="4652731"/>
            <a:ext cx="4956780" cy="12564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6.10 Cloud Service Consumer A sends multiple messages to a cloud service (not shown) hosted on Virtual Server A. This overloads the capacity of the underlying physical server, which causes outages with Virtual Servers A and B. As a result, legitimate cloud service consumers,  such as Cloud Service Consumer B, become unable to communicate with any cloud services 	 hosted on Virtual Servers A and B.</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7BE37-0F49-4A11-A093-A9F7E18A6E8F}"/>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211A714B-C2C5-41CD-8B9E-A71B073F54C2}"/>
              </a:ext>
            </a:extLst>
          </p:cNvPr>
          <p:cNvSpPr>
            <a:spLocks noGrp="1"/>
          </p:cNvSpPr>
          <p:nvPr>
            <p:ph idx="1"/>
          </p:nvPr>
        </p:nvSpPr>
        <p:spPr>
          <a:xfrm>
            <a:off x="259493" y="1075039"/>
            <a:ext cx="6634492" cy="5115693"/>
          </a:xfrm>
        </p:spPr>
        <p:txBody>
          <a:bodyPr>
            <a:normAutofit lnSpcReduction="10000"/>
          </a:bodyPr>
          <a:lstStyle/>
          <a:p>
            <a:r>
              <a:rPr lang="en-US" b="1" dirty="0"/>
              <a:t>Insufficient authorization</a:t>
            </a:r>
            <a:r>
              <a:rPr lang="en-US" dirty="0"/>
              <a:t> attack occurs when access is granted to an attacker erroneously or too broadly, resulting in the attacker getting access to IT resources that are normally protected</a:t>
            </a:r>
          </a:p>
          <a:p>
            <a:r>
              <a:rPr lang="en-US" dirty="0"/>
              <a:t>This is often a result of the attacker gaining direct access to IT resources that were implemented under the assumption that they would only be accessed by trusted consumer programs</a:t>
            </a:r>
          </a:p>
        </p:txBody>
      </p:sp>
      <p:sp>
        <p:nvSpPr>
          <p:cNvPr id="4" name="Footer Placeholder 1">
            <a:extLst>
              <a:ext uri="{FF2B5EF4-FFF2-40B4-BE49-F238E27FC236}">
                <a16:creationId xmlns:a16="http://schemas.microsoft.com/office/drawing/2014/main" id="{41D614A6-918D-4708-AA50-82E99666E291}"/>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03458" name="Picture 2">
            <a:extLst>
              <a:ext uri="{FF2B5EF4-FFF2-40B4-BE49-F238E27FC236}">
                <a16:creationId xmlns:a16="http://schemas.microsoft.com/office/drawing/2014/main" id="{7EB83E7C-7E40-42E1-8362-591651EBEA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3984" y="2265958"/>
            <a:ext cx="5125761" cy="32208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03459" name="Text Box 3">
            <a:extLst>
              <a:ext uri="{FF2B5EF4-FFF2-40B4-BE49-F238E27FC236}">
                <a16:creationId xmlns:a16="http://schemas.microsoft.com/office/drawing/2014/main" id="{AEBCB2ED-67BB-4A6F-954A-9DF8B37DFC2E}"/>
              </a:ext>
            </a:extLst>
          </p:cNvPr>
          <p:cNvSpPr txBox="1">
            <a:spLocks noChangeArrowheads="1"/>
          </p:cNvSpPr>
          <p:nvPr/>
        </p:nvSpPr>
        <p:spPr bwMode="auto">
          <a:xfrm>
            <a:off x="7001817" y="5608447"/>
            <a:ext cx="4910096"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6.11 Cloud Service Consumer A gains access to a database that was implemented under the assumption that it would only be accessed through a Web service with a published service contract (as per Cloud Service Consumer B).</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3495C-97DA-4A28-B524-25682C361D5E}"/>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A894B9F7-8742-475D-8702-C127561A72D8}"/>
              </a:ext>
            </a:extLst>
          </p:cNvPr>
          <p:cNvSpPr>
            <a:spLocks noGrp="1"/>
          </p:cNvSpPr>
          <p:nvPr>
            <p:ph idx="1"/>
          </p:nvPr>
        </p:nvSpPr>
        <p:spPr>
          <a:xfrm>
            <a:off x="259492" y="1075039"/>
            <a:ext cx="7465891" cy="5115693"/>
          </a:xfrm>
        </p:spPr>
        <p:txBody>
          <a:bodyPr/>
          <a:lstStyle/>
          <a:p>
            <a:r>
              <a:rPr lang="en-US" dirty="0"/>
              <a:t>Another </a:t>
            </a:r>
            <a:r>
              <a:rPr lang="en-US" b="1" dirty="0"/>
              <a:t>insufficient authorization</a:t>
            </a:r>
            <a:r>
              <a:rPr lang="en-US" dirty="0"/>
              <a:t>, known as </a:t>
            </a:r>
            <a:r>
              <a:rPr lang="en-US" i="1" dirty="0"/>
              <a:t>weak authentication</a:t>
            </a:r>
            <a:r>
              <a:rPr lang="en-US" dirty="0"/>
              <a:t>, can result when weak passwords or shared accounts are used to protect IT resources</a:t>
            </a:r>
          </a:p>
          <a:p>
            <a:r>
              <a:rPr lang="en-US" dirty="0"/>
              <a:t>Within cloud environments, these types of attacks can lead to significant impacts depending on the range of IT resources and the range of access to those IT resources the attacker gains</a:t>
            </a:r>
          </a:p>
        </p:txBody>
      </p:sp>
      <p:sp>
        <p:nvSpPr>
          <p:cNvPr id="4" name="Footer Placeholder 1">
            <a:extLst>
              <a:ext uri="{FF2B5EF4-FFF2-40B4-BE49-F238E27FC236}">
                <a16:creationId xmlns:a16="http://schemas.microsoft.com/office/drawing/2014/main" id="{242F70A5-9D27-44F5-A9A7-45C1FF92F01C}"/>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05506" name="Picture 2">
            <a:extLst>
              <a:ext uri="{FF2B5EF4-FFF2-40B4-BE49-F238E27FC236}">
                <a16:creationId xmlns:a16="http://schemas.microsoft.com/office/drawing/2014/main" id="{58228C58-9D2A-48FC-94AA-BED259B520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5384" y="1037485"/>
            <a:ext cx="3808781" cy="39804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05507" name="Text Box 3">
            <a:extLst>
              <a:ext uri="{FF2B5EF4-FFF2-40B4-BE49-F238E27FC236}">
                <a16:creationId xmlns:a16="http://schemas.microsoft.com/office/drawing/2014/main" id="{968571EF-9580-4A67-884B-FB88AE9254E5}"/>
              </a:ext>
            </a:extLst>
          </p:cNvPr>
          <p:cNvSpPr txBox="1">
            <a:spLocks noChangeArrowheads="1"/>
          </p:cNvSpPr>
          <p:nvPr/>
        </p:nvSpPr>
        <p:spPr bwMode="auto">
          <a:xfrm>
            <a:off x="7725384" y="5009425"/>
            <a:ext cx="3808782" cy="12667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6.12 An attacker has cracked a weak password used by Cloud Service Consumer A. As a result, a malicious cloud service consumer (owned by the attacker) is designed to pose as Cloud Service Consumer A in order to gain access to the cloud-based virtual server.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042D-E22D-49D5-8BD5-412334064D4A}"/>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74CAED31-FE5A-4327-8CDD-45A9AEF992C3}"/>
              </a:ext>
            </a:extLst>
          </p:cNvPr>
          <p:cNvSpPr>
            <a:spLocks noGrp="1"/>
          </p:cNvSpPr>
          <p:nvPr>
            <p:ph idx="1"/>
          </p:nvPr>
        </p:nvSpPr>
        <p:spPr>
          <a:xfrm>
            <a:off x="259492" y="1075040"/>
            <a:ext cx="11652421" cy="2353960"/>
          </a:xfrm>
        </p:spPr>
        <p:txBody>
          <a:bodyPr>
            <a:normAutofit fontScale="77500" lnSpcReduction="20000"/>
          </a:bodyPr>
          <a:lstStyle/>
          <a:p>
            <a:r>
              <a:rPr lang="en-US" dirty="0"/>
              <a:t>A virtualization attack exploits vulnerabilities in the virtualization platform to jeopardize its confidentiality, integrity, and/or availability</a:t>
            </a:r>
          </a:p>
          <a:p>
            <a:r>
              <a:rPr lang="en-US" dirty="0"/>
              <a:t>This threat is where a trusted attacker successfully accesses a virtual server to compromise its underlying physical server. With public clouds, where a single physical IT resource may be providing virtualized IT resources to multiple cloud consumers, such an attack can have significant repercussions</a:t>
            </a:r>
          </a:p>
        </p:txBody>
      </p:sp>
      <p:sp>
        <p:nvSpPr>
          <p:cNvPr id="4" name="Footer Placeholder 1">
            <a:extLst>
              <a:ext uri="{FF2B5EF4-FFF2-40B4-BE49-F238E27FC236}">
                <a16:creationId xmlns:a16="http://schemas.microsoft.com/office/drawing/2014/main" id="{151192CC-44E5-4D1D-AD32-E0C08DA8CB01}"/>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07554" name="Picture 2">
            <a:extLst>
              <a:ext uri="{FF2B5EF4-FFF2-40B4-BE49-F238E27FC236}">
                <a16:creationId xmlns:a16="http://schemas.microsoft.com/office/drawing/2014/main" id="{995373C5-BF8D-4247-B804-21F570FC66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947" y="2992164"/>
            <a:ext cx="6929467" cy="3051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07555" name="Text Box 3">
            <a:extLst>
              <a:ext uri="{FF2B5EF4-FFF2-40B4-BE49-F238E27FC236}">
                <a16:creationId xmlns:a16="http://schemas.microsoft.com/office/drawing/2014/main" id="{BAEAB410-993E-4BF1-ACB2-2369C7776238}"/>
              </a:ext>
            </a:extLst>
          </p:cNvPr>
          <p:cNvSpPr txBox="1">
            <a:spLocks noChangeArrowheads="1"/>
          </p:cNvSpPr>
          <p:nvPr/>
        </p:nvSpPr>
        <p:spPr bwMode="auto">
          <a:xfrm>
            <a:off x="4691323" y="5962573"/>
            <a:ext cx="6062091"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6.13 An authorized cloud service consumer carries out a virtualization attack by abusing its administrative access to a virtual server to exploit the underlying hardware.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5B42A-960A-4BBC-941A-CFBC8780F34D}"/>
              </a:ext>
            </a:extLst>
          </p:cNvPr>
          <p:cNvSpPr>
            <a:spLocks noGrp="1"/>
          </p:cNvSpPr>
          <p:nvPr>
            <p:ph type="title"/>
          </p:nvPr>
        </p:nvSpPr>
        <p:spPr/>
        <p:txBody>
          <a:bodyPr>
            <a:normAutofit fontScale="90000"/>
          </a:bodyPr>
          <a:lstStyle/>
          <a:p>
            <a:pPr algn="ctr"/>
            <a:r>
              <a:rPr lang="en-US" dirty="0"/>
              <a:t>6.3. Cloud Security Threats</a:t>
            </a:r>
          </a:p>
        </p:txBody>
      </p:sp>
      <p:sp>
        <p:nvSpPr>
          <p:cNvPr id="3" name="Content Placeholder 2">
            <a:extLst>
              <a:ext uri="{FF2B5EF4-FFF2-40B4-BE49-F238E27FC236}">
                <a16:creationId xmlns:a16="http://schemas.microsoft.com/office/drawing/2014/main" id="{1A96DF99-3D25-4BA8-9C2F-F8D90DCCF0B1}"/>
              </a:ext>
            </a:extLst>
          </p:cNvPr>
          <p:cNvSpPr>
            <a:spLocks noGrp="1"/>
          </p:cNvSpPr>
          <p:nvPr>
            <p:ph idx="1"/>
          </p:nvPr>
        </p:nvSpPr>
        <p:spPr>
          <a:xfrm>
            <a:off x="259493" y="1075039"/>
            <a:ext cx="6091138" cy="5115693"/>
          </a:xfrm>
        </p:spPr>
        <p:txBody>
          <a:bodyPr>
            <a:normAutofit fontScale="85000" lnSpcReduction="20000"/>
          </a:bodyPr>
          <a:lstStyle/>
          <a:p>
            <a:r>
              <a:rPr lang="en-US" b="1" dirty="0"/>
              <a:t>Overlapping trust boundaries</a:t>
            </a:r>
            <a:r>
              <a:rPr lang="en-US" dirty="0"/>
              <a:t> if physical IT resources within a cloud are shared by different cloud service consumers</a:t>
            </a:r>
          </a:p>
          <a:p>
            <a:r>
              <a:rPr lang="en-US" dirty="0"/>
              <a:t>Malicious cloud service consumers can target shared IT resources with the intention of compromising cloud consumers or other IT resources that share the same trust boundary</a:t>
            </a:r>
          </a:p>
          <a:p>
            <a:r>
              <a:rPr lang="en-US" dirty="0"/>
              <a:t>The consequence is that some or all of the other cloud service consumers could be impacted by the attack and/or the attacker could use virtual IT resources against others that happen to also share the same trust boundary</a:t>
            </a:r>
          </a:p>
        </p:txBody>
      </p:sp>
      <p:sp>
        <p:nvSpPr>
          <p:cNvPr id="4" name="Footer Placeholder 1">
            <a:extLst>
              <a:ext uri="{FF2B5EF4-FFF2-40B4-BE49-F238E27FC236}">
                <a16:creationId xmlns:a16="http://schemas.microsoft.com/office/drawing/2014/main" id="{AD5B5791-6EEF-4B84-BEEA-8C280AB21136}"/>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sp>
        <p:nvSpPr>
          <p:cNvPr id="409603" name="Text Box 3">
            <a:extLst>
              <a:ext uri="{FF2B5EF4-FFF2-40B4-BE49-F238E27FC236}">
                <a16:creationId xmlns:a16="http://schemas.microsoft.com/office/drawing/2014/main" id="{EAE609A8-5656-4D6D-A591-86D985BF3D67}"/>
              </a:ext>
            </a:extLst>
          </p:cNvPr>
          <p:cNvSpPr txBox="1">
            <a:spLocks noChangeArrowheads="1"/>
          </p:cNvSpPr>
          <p:nvPr/>
        </p:nvSpPr>
        <p:spPr bwMode="auto">
          <a:xfrm>
            <a:off x="6667118" y="5700656"/>
            <a:ext cx="4944978" cy="868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6.14 Cloud Service Consumer A is trusted by the cloud and therefore gains access to a virtual server, which it then attacks with the intention of attacking the underlying physical server and the virtual server used by Cloud Service Consumer B.</a:t>
            </a:r>
          </a:p>
        </p:txBody>
      </p:sp>
      <p:pic>
        <p:nvPicPr>
          <p:cNvPr id="409604" name="Picture 4">
            <a:extLst>
              <a:ext uri="{FF2B5EF4-FFF2-40B4-BE49-F238E27FC236}">
                <a16:creationId xmlns:a16="http://schemas.microsoft.com/office/drawing/2014/main" id="{DB63F5EE-6021-4E6F-8E19-5CD74D2845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0630" y="2009680"/>
            <a:ext cx="5841370" cy="36909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81C4-3432-4D1F-AD3D-0C4D92332186}"/>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7028D458-7959-4317-BF1F-F4C479365FA5}"/>
              </a:ext>
            </a:extLst>
          </p:cNvPr>
          <p:cNvSpPr>
            <a:spLocks noGrp="1"/>
          </p:cNvSpPr>
          <p:nvPr>
            <p:ph idx="1"/>
          </p:nvPr>
        </p:nvSpPr>
        <p:spPr>
          <a:xfrm>
            <a:off x="259492" y="1075039"/>
            <a:ext cx="11652421" cy="5449166"/>
          </a:xfrm>
        </p:spPr>
        <p:txBody>
          <a:bodyPr>
            <a:normAutofit fontScale="92500" lnSpcReduction="20000"/>
          </a:bodyPr>
          <a:lstStyle/>
          <a:p>
            <a:r>
              <a:rPr lang="en-US" dirty="0"/>
              <a:t>Confidentiality</a:t>
            </a:r>
          </a:p>
          <a:p>
            <a:r>
              <a:rPr lang="en-US" dirty="0"/>
              <a:t>Integrity</a:t>
            </a:r>
          </a:p>
          <a:p>
            <a:r>
              <a:rPr lang="en-US" dirty="0"/>
              <a:t>Authenticity</a:t>
            </a:r>
          </a:p>
          <a:p>
            <a:r>
              <a:rPr lang="en-US" dirty="0"/>
              <a:t>Availability</a:t>
            </a:r>
          </a:p>
          <a:p>
            <a:r>
              <a:rPr lang="en-US" dirty="0"/>
              <a:t>Threat</a:t>
            </a:r>
          </a:p>
          <a:p>
            <a:r>
              <a:rPr lang="en-US" dirty="0" err="1"/>
              <a:t>Vulneribility</a:t>
            </a:r>
            <a:endParaRPr lang="en-US" dirty="0"/>
          </a:p>
          <a:p>
            <a:r>
              <a:rPr lang="en-US" dirty="0"/>
              <a:t>Risk</a:t>
            </a:r>
          </a:p>
          <a:p>
            <a:r>
              <a:rPr lang="en-US" dirty="0"/>
              <a:t>Security Controls</a:t>
            </a:r>
          </a:p>
          <a:p>
            <a:r>
              <a:rPr lang="en-US" dirty="0"/>
              <a:t>Security Mechanisms</a:t>
            </a:r>
          </a:p>
          <a:p>
            <a:r>
              <a:rPr lang="en-US" dirty="0"/>
              <a:t>Security Policies</a:t>
            </a:r>
          </a:p>
        </p:txBody>
      </p:sp>
    </p:spTree>
    <p:extLst>
      <p:ext uri="{BB962C8B-B14F-4D97-AF65-F5344CB8AC3E}">
        <p14:creationId xmlns:p14="http://schemas.microsoft.com/office/powerpoint/2010/main" val="784820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3D348-7C47-4210-85F4-AB347988C9B3}"/>
              </a:ext>
            </a:extLst>
          </p:cNvPr>
          <p:cNvSpPr>
            <a:spLocks noGrp="1"/>
          </p:cNvSpPr>
          <p:nvPr>
            <p:ph type="title"/>
          </p:nvPr>
        </p:nvSpPr>
        <p:spPr/>
        <p:txBody>
          <a:bodyPr>
            <a:normAutofit fontScale="90000"/>
          </a:bodyPr>
          <a:lstStyle/>
          <a:p>
            <a:pPr algn="ctr"/>
            <a:r>
              <a:rPr lang="en-US" dirty="0"/>
              <a:t>6.3. Cloud Security Threats - Container Attack</a:t>
            </a:r>
          </a:p>
        </p:txBody>
      </p:sp>
      <p:sp>
        <p:nvSpPr>
          <p:cNvPr id="3" name="Content Placeholder 2">
            <a:extLst>
              <a:ext uri="{FF2B5EF4-FFF2-40B4-BE49-F238E27FC236}">
                <a16:creationId xmlns:a16="http://schemas.microsoft.com/office/drawing/2014/main" id="{95DE0D1A-A725-4728-8FD2-0161965480F8}"/>
              </a:ext>
            </a:extLst>
          </p:cNvPr>
          <p:cNvSpPr>
            <a:spLocks noGrp="1"/>
          </p:cNvSpPr>
          <p:nvPr>
            <p:ph idx="1"/>
          </p:nvPr>
        </p:nvSpPr>
        <p:spPr>
          <a:xfrm>
            <a:off x="156412" y="831827"/>
            <a:ext cx="11755502" cy="5358905"/>
          </a:xfrm>
        </p:spPr>
        <p:txBody>
          <a:bodyPr/>
          <a:lstStyle/>
          <a:p>
            <a:r>
              <a:rPr lang="en-US" dirty="0"/>
              <a:t>The use of containerization introduces a lack of isolation from the host operating system level</a:t>
            </a:r>
          </a:p>
          <a:p>
            <a:r>
              <a:rPr lang="en-US" dirty="0"/>
              <a:t>Since containers deployed on the same machine share the same host operating system, security threats can increase because access to the entire system can be gained</a:t>
            </a:r>
          </a:p>
          <a:p>
            <a:r>
              <a:rPr lang="en-US" dirty="0"/>
              <a:t>If the underlying host is compromised, all containers running on the host may be impacted</a:t>
            </a:r>
          </a:p>
          <a:p>
            <a:r>
              <a:rPr lang="en-US" dirty="0"/>
              <a:t>Impact is limited if containers are created from within an OS running on a VM</a:t>
            </a:r>
          </a:p>
          <a:p>
            <a:pPr lvl="1"/>
            <a:r>
              <a:rPr lang="en-US" dirty="0"/>
              <a:t>Only that VM is compromised</a:t>
            </a:r>
          </a:p>
          <a:p>
            <a:endParaRPr lang="en-US" dirty="0"/>
          </a:p>
        </p:txBody>
      </p:sp>
    </p:spTree>
    <p:extLst>
      <p:ext uri="{BB962C8B-B14F-4D97-AF65-F5344CB8AC3E}">
        <p14:creationId xmlns:p14="http://schemas.microsoft.com/office/powerpoint/2010/main" val="3847910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3D348-7C47-4210-85F4-AB347988C9B3}"/>
              </a:ext>
            </a:extLst>
          </p:cNvPr>
          <p:cNvSpPr>
            <a:spLocks noGrp="1"/>
          </p:cNvSpPr>
          <p:nvPr>
            <p:ph type="title"/>
          </p:nvPr>
        </p:nvSpPr>
        <p:spPr/>
        <p:txBody>
          <a:bodyPr>
            <a:normAutofit fontScale="90000"/>
          </a:bodyPr>
          <a:lstStyle/>
          <a:p>
            <a:pPr algn="ctr"/>
            <a:r>
              <a:rPr lang="en-US" dirty="0"/>
              <a:t>6.3. Cloud Security Threats - Container Attack</a:t>
            </a:r>
          </a:p>
        </p:txBody>
      </p:sp>
      <p:sp>
        <p:nvSpPr>
          <p:cNvPr id="3" name="Content Placeholder 2">
            <a:extLst>
              <a:ext uri="{FF2B5EF4-FFF2-40B4-BE49-F238E27FC236}">
                <a16:creationId xmlns:a16="http://schemas.microsoft.com/office/drawing/2014/main" id="{95DE0D1A-A725-4728-8FD2-0161965480F8}"/>
              </a:ext>
            </a:extLst>
          </p:cNvPr>
          <p:cNvSpPr>
            <a:spLocks noGrp="1"/>
          </p:cNvSpPr>
          <p:nvPr>
            <p:ph idx="1"/>
          </p:nvPr>
        </p:nvSpPr>
        <p:spPr>
          <a:xfrm>
            <a:off x="156412" y="831827"/>
            <a:ext cx="11755502" cy="5358905"/>
          </a:xfrm>
        </p:spPr>
        <p:txBody>
          <a:bodyPr/>
          <a:lstStyle/>
          <a:p>
            <a:r>
              <a:rPr lang="en-US" dirty="0"/>
              <a:t>Another option is a one-service per physical server deployment model where all container images deployed on the same host are the same</a:t>
            </a:r>
          </a:p>
          <a:p>
            <a:r>
              <a:rPr lang="en-US" dirty="0"/>
              <a:t>This can reduce risk without the need to virtualize the IT resources</a:t>
            </a:r>
          </a:p>
          <a:p>
            <a:r>
              <a:rPr lang="en-US" dirty="0"/>
              <a:t>A security breach to one cloud service instance would only allow access to other instances, and the residual risk could be considered as acceptable</a:t>
            </a:r>
          </a:p>
          <a:p>
            <a:r>
              <a:rPr lang="en-US" dirty="0"/>
              <a:t>May not be optimal for deploying many different cloud services because it can significantly increase the total number of physical IT resources that need to be deployed and managed while further increasing cost and operational complexity</a:t>
            </a:r>
          </a:p>
        </p:txBody>
      </p:sp>
    </p:spTree>
    <p:extLst>
      <p:ext uri="{BB962C8B-B14F-4D97-AF65-F5344CB8AC3E}">
        <p14:creationId xmlns:p14="http://schemas.microsoft.com/office/powerpoint/2010/main" val="2060747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85071-AE4B-470B-891D-6D153AA9698F}"/>
              </a:ext>
            </a:extLst>
          </p:cNvPr>
          <p:cNvSpPr>
            <a:spLocks noGrp="1"/>
          </p:cNvSpPr>
          <p:nvPr>
            <p:ph type="title"/>
          </p:nvPr>
        </p:nvSpPr>
        <p:spPr/>
        <p:txBody>
          <a:bodyPr>
            <a:normAutofit fontScale="90000"/>
          </a:bodyPr>
          <a:lstStyle/>
          <a:p>
            <a:pPr algn="ctr"/>
            <a:r>
              <a:rPr lang="en-US" dirty="0"/>
              <a:t>6.4. Additional Considerations</a:t>
            </a:r>
          </a:p>
        </p:txBody>
      </p:sp>
      <p:sp>
        <p:nvSpPr>
          <p:cNvPr id="3" name="Content Placeholder 2">
            <a:extLst>
              <a:ext uri="{FF2B5EF4-FFF2-40B4-BE49-F238E27FC236}">
                <a16:creationId xmlns:a16="http://schemas.microsoft.com/office/drawing/2014/main" id="{5E1123CC-93A7-42E0-9563-C7440116CCA2}"/>
              </a:ext>
            </a:extLst>
          </p:cNvPr>
          <p:cNvSpPr>
            <a:spLocks noGrp="1"/>
          </p:cNvSpPr>
          <p:nvPr>
            <p:ph idx="1"/>
          </p:nvPr>
        </p:nvSpPr>
        <p:spPr>
          <a:xfrm>
            <a:off x="259493" y="1075039"/>
            <a:ext cx="5836508" cy="5115693"/>
          </a:xfrm>
        </p:spPr>
        <p:txBody>
          <a:bodyPr>
            <a:normAutofit fontScale="85000" lnSpcReduction="20000"/>
          </a:bodyPr>
          <a:lstStyle/>
          <a:p>
            <a:r>
              <a:rPr lang="en-US" b="1" dirty="0"/>
              <a:t>Flawed Implementations </a:t>
            </a:r>
            <a:r>
              <a:rPr lang="en-US" dirty="0"/>
              <a:t>is a substandard design, implementation, or configuration of cloud service deployments can have undesirable consequences, beyond runtime exceptions and failures</a:t>
            </a:r>
          </a:p>
          <a:p>
            <a:r>
              <a:rPr lang="en-US" dirty="0"/>
              <a:t>If the cloud provider’s software and/or hardware have inherent security flaws or operational weaknesses, attackers can exploit these vulnerabilities to impair the integrity, confidentiality, and/or availability of cloud provider IT resources and cloud consumer IT resources hosted by the cloud provider.</a:t>
            </a:r>
          </a:p>
        </p:txBody>
      </p:sp>
      <p:sp>
        <p:nvSpPr>
          <p:cNvPr id="4" name="Footer Placeholder 1">
            <a:extLst>
              <a:ext uri="{FF2B5EF4-FFF2-40B4-BE49-F238E27FC236}">
                <a16:creationId xmlns:a16="http://schemas.microsoft.com/office/drawing/2014/main" id="{CC548082-2AA5-4EF7-BCBD-9E52B745BF15}"/>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11650" name="Picture 2">
            <a:extLst>
              <a:ext uri="{FF2B5EF4-FFF2-40B4-BE49-F238E27FC236}">
                <a16:creationId xmlns:a16="http://schemas.microsoft.com/office/drawing/2014/main" id="{23FF632A-0A6A-4278-9156-B927EE7258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9938" y="1695959"/>
            <a:ext cx="5768035" cy="33064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11651" name="Text Box 3">
            <a:extLst>
              <a:ext uri="{FF2B5EF4-FFF2-40B4-BE49-F238E27FC236}">
                <a16:creationId xmlns:a16="http://schemas.microsoft.com/office/drawing/2014/main" id="{80F4E812-FCC4-451C-ADEC-93B1D294B9BC}"/>
              </a:ext>
            </a:extLst>
          </p:cNvPr>
          <p:cNvSpPr txBox="1">
            <a:spLocks noChangeArrowheads="1"/>
          </p:cNvSpPr>
          <p:nvPr/>
        </p:nvSpPr>
        <p:spPr bwMode="auto">
          <a:xfrm>
            <a:off x="6096000" y="5245641"/>
            <a:ext cx="5815913" cy="674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6.15 Cloud Service Consumer A’s message triggers a configuration flaw in Cloud Service A, which in turn causes the virtual server that is also hosting Cloud Services B and C to crash.</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D1600-4341-4C67-B665-65A5F6BC7BC0}"/>
              </a:ext>
            </a:extLst>
          </p:cNvPr>
          <p:cNvSpPr>
            <a:spLocks noGrp="1"/>
          </p:cNvSpPr>
          <p:nvPr>
            <p:ph type="title"/>
          </p:nvPr>
        </p:nvSpPr>
        <p:spPr/>
        <p:txBody>
          <a:bodyPr>
            <a:normAutofit fontScale="90000"/>
          </a:bodyPr>
          <a:lstStyle/>
          <a:p>
            <a:pPr algn="ctr"/>
            <a:r>
              <a:rPr lang="en-US" dirty="0"/>
              <a:t>6.4. Additional Considerations</a:t>
            </a:r>
          </a:p>
        </p:txBody>
      </p:sp>
      <p:sp>
        <p:nvSpPr>
          <p:cNvPr id="3" name="Content Placeholder 2">
            <a:extLst>
              <a:ext uri="{FF2B5EF4-FFF2-40B4-BE49-F238E27FC236}">
                <a16:creationId xmlns:a16="http://schemas.microsoft.com/office/drawing/2014/main" id="{50C2061A-1B4C-4A93-AAC5-27FB5700024A}"/>
              </a:ext>
            </a:extLst>
          </p:cNvPr>
          <p:cNvSpPr>
            <a:spLocks noGrp="1"/>
          </p:cNvSpPr>
          <p:nvPr>
            <p:ph idx="1"/>
          </p:nvPr>
        </p:nvSpPr>
        <p:spPr/>
        <p:txBody>
          <a:bodyPr/>
          <a:lstStyle/>
          <a:p>
            <a:r>
              <a:rPr lang="en-US" dirty="0"/>
              <a:t>Security Policy Disparity</a:t>
            </a:r>
          </a:p>
          <a:p>
            <a:pPr lvl="1"/>
            <a:r>
              <a:rPr lang="en-US" dirty="0"/>
              <a:t>When a cloud consumer places IT resources with a public cloud provider, it may need to accept that its traditional information security approach may not be identical or even similar to that of the cloud provider</a:t>
            </a:r>
          </a:p>
          <a:p>
            <a:pPr lvl="1"/>
            <a:r>
              <a:rPr lang="en-US" dirty="0"/>
              <a:t>This needs to be assessed to maintain adequate protection</a:t>
            </a:r>
          </a:p>
          <a:p>
            <a:pPr lvl="1"/>
            <a:r>
              <a:rPr lang="en-US" dirty="0"/>
              <a:t>Additional 3</a:t>
            </a:r>
            <a:r>
              <a:rPr lang="en-US" baseline="30000" dirty="0"/>
              <a:t>rd</a:t>
            </a:r>
            <a:r>
              <a:rPr lang="en-US" dirty="0"/>
              <a:t> parties like security brokers and CAs adds more complexities</a:t>
            </a:r>
          </a:p>
          <a:p>
            <a:r>
              <a:rPr lang="en-US" dirty="0"/>
              <a:t>Contracts</a:t>
            </a:r>
          </a:p>
          <a:p>
            <a:pPr lvl="1"/>
            <a:r>
              <a:rPr lang="en-US" dirty="0"/>
              <a:t>Needs to be understood by consumer when it comes to security policies</a:t>
            </a:r>
          </a:p>
          <a:p>
            <a:pPr lvl="1"/>
            <a:r>
              <a:rPr lang="en-US" dirty="0"/>
              <a:t>The amount of liability should be clear (greater liability by CP, lower risk for CC)</a:t>
            </a:r>
          </a:p>
          <a:p>
            <a:pPr lvl="1"/>
            <a:r>
              <a:rPr lang="en-US" dirty="0"/>
              <a:t>Asset lines need to be drawn between CP and CC</a:t>
            </a:r>
          </a:p>
        </p:txBody>
      </p:sp>
    </p:spTree>
    <p:extLst>
      <p:ext uri="{BB962C8B-B14F-4D97-AF65-F5344CB8AC3E}">
        <p14:creationId xmlns:p14="http://schemas.microsoft.com/office/powerpoint/2010/main" val="1069275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D1600-4341-4C67-B665-65A5F6BC7BC0}"/>
              </a:ext>
            </a:extLst>
          </p:cNvPr>
          <p:cNvSpPr>
            <a:spLocks noGrp="1"/>
          </p:cNvSpPr>
          <p:nvPr>
            <p:ph type="title"/>
          </p:nvPr>
        </p:nvSpPr>
        <p:spPr/>
        <p:txBody>
          <a:bodyPr>
            <a:normAutofit fontScale="90000"/>
          </a:bodyPr>
          <a:lstStyle/>
          <a:p>
            <a:pPr algn="ctr"/>
            <a:r>
              <a:rPr lang="en-US" dirty="0"/>
              <a:t>6.4. Additional Considerations</a:t>
            </a:r>
          </a:p>
        </p:txBody>
      </p:sp>
      <p:sp>
        <p:nvSpPr>
          <p:cNvPr id="3" name="Content Placeholder 2">
            <a:extLst>
              <a:ext uri="{FF2B5EF4-FFF2-40B4-BE49-F238E27FC236}">
                <a16:creationId xmlns:a16="http://schemas.microsoft.com/office/drawing/2014/main" id="{50C2061A-1B4C-4A93-AAC5-27FB5700024A}"/>
              </a:ext>
            </a:extLst>
          </p:cNvPr>
          <p:cNvSpPr>
            <a:spLocks noGrp="1"/>
          </p:cNvSpPr>
          <p:nvPr>
            <p:ph idx="1"/>
          </p:nvPr>
        </p:nvSpPr>
        <p:spPr>
          <a:xfrm>
            <a:off x="259492" y="831827"/>
            <a:ext cx="11652421" cy="6110394"/>
          </a:xfrm>
        </p:spPr>
        <p:txBody>
          <a:bodyPr>
            <a:normAutofit fontScale="77500" lnSpcReduction="20000"/>
          </a:bodyPr>
          <a:lstStyle/>
          <a:p>
            <a:r>
              <a:rPr lang="en-US" dirty="0"/>
              <a:t>Risk Management should be apart of any cloud adoption</a:t>
            </a:r>
          </a:p>
          <a:p>
            <a:r>
              <a:rPr lang="en-US" dirty="0"/>
              <a:t>Consumer should perform a cyclical risk assessment</a:t>
            </a:r>
          </a:p>
          <a:p>
            <a:pPr lvl="1"/>
            <a:r>
              <a:rPr lang="en-US" b="1" dirty="0"/>
              <a:t>Risk Assessment</a:t>
            </a:r>
            <a:r>
              <a:rPr lang="en-US" dirty="0"/>
              <a:t> </a:t>
            </a:r>
          </a:p>
          <a:p>
            <a:pPr lvl="2"/>
            <a:r>
              <a:rPr lang="en-US" sz="2100" dirty="0"/>
              <a:t>Analyze the cloud environment to identify potential vulnerabilities and shortcomings that threats can exploit</a:t>
            </a:r>
          </a:p>
          <a:p>
            <a:pPr lvl="2"/>
            <a:r>
              <a:rPr lang="en-US" sz="2100" dirty="0"/>
              <a:t>Ask Cloud provider to produce statistics and other information about past attacks (successful and unsuccessful) carried out in its cloud. </a:t>
            </a:r>
          </a:p>
          <a:p>
            <a:pPr lvl="2"/>
            <a:r>
              <a:rPr lang="en-US" sz="2100" dirty="0"/>
              <a:t>Quantified and qualified identified risks according to the probability of occurrence and the degree of impact based on CC use</a:t>
            </a:r>
          </a:p>
          <a:p>
            <a:pPr lvl="1"/>
            <a:r>
              <a:rPr lang="en-US" b="1" dirty="0"/>
              <a:t>Risk Treatment </a:t>
            </a:r>
            <a:endParaRPr lang="en-US" dirty="0"/>
          </a:p>
          <a:p>
            <a:pPr lvl="2"/>
            <a:r>
              <a:rPr lang="en-US" sz="2400" dirty="0"/>
              <a:t>Design mitigation policies and plans with the intent of successfully treating the risks discovered during risk assessment</a:t>
            </a:r>
          </a:p>
          <a:p>
            <a:pPr lvl="2"/>
            <a:r>
              <a:rPr lang="en-US" sz="2400" dirty="0"/>
              <a:t>Risk </a:t>
            </a:r>
          </a:p>
          <a:p>
            <a:pPr lvl="3"/>
            <a:r>
              <a:rPr lang="en-US" sz="2400" dirty="0"/>
              <a:t>can be eliminated</a:t>
            </a:r>
          </a:p>
          <a:p>
            <a:pPr lvl="3"/>
            <a:r>
              <a:rPr lang="en-US" sz="2400" dirty="0"/>
              <a:t>others can be mitigated</a:t>
            </a:r>
          </a:p>
          <a:p>
            <a:pPr lvl="3"/>
            <a:r>
              <a:rPr lang="en-US" sz="2400" dirty="0"/>
              <a:t>while others can be dealt with via outsourcing or even incorporated into the insurance and/or operating loss budgets</a:t>
            </a:r>
          </a:p>
          <a:p>
            <a:pPr lvl="3"/>
            <a:r>
              <a:rPr lang="en-US" sz="2400" dirty="0"/>
              <a:t>The cloud provider itself may agree to assume responsibility as part of its contractual obligations.</a:t>
            </a:r>
          </a:p>
        </p:txBody>
      </p:sp>
    </p:spTree>
    <p:extLst>
      <p:ext uri="{BB962C8B-B14F-4D97-AF65-F5344CB8AC3E}">
        <p14:creationId xmlns:p14="http://schemas.microsoft.com/office/powerpoint/2010/main" val="444857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D1600-4341-4C67-B665-65A5F6BC7BC0}"/>
              </a:ext>
            </a:extLst>
          </p:cNvPr>
          <p:cNvSpPr>
            <a:spLocks noGrp="1"/>
          </p:cNvSpPr>
          <p:nvPr>
            <p:ph type="title"/>
          </p:nvPr>
        </p:nvSpPr>
        <p:spPr/>
        <p:txBody>
          <a:bodyPr>
            <a:normAutofit fontScale="90000"/>
          </a:bodyPr>
          <a:lstStyle/>
          <a:p>
            <a:pPr algn="ctr"/>
            <a:r>
              <a:rPr lang="en-US" dirty="0"/>
              <a:t>6.4. Additional Considerations</a:t>
            </a:r>
          </a:p>
        </p:txBody>
      </p:sp>
      <p:sp>
        <p:nvSpPr>
          <p:cNvPr id="3" name="Content Placeholder 2">
            <a:extLst>
              <a:ext uri="{FF2B5EF4-FFF2-40B4-BE49-F238E27FC236}">
                <a16:creationId xmlns:a16="http://schemas.microsoft.com/office/drawing/2014/main" id="{50C2061A-1B4C-4A93-AAC5-27FB5700024A}"/>
              </a:ext>
            </a:extLst>
          </p:cNvPr>
          <p:cNvSpPr>
            <a:spLocks noGrp="1"/>
          </p:cNvSpPr>
          <p:nvPr>
            <p:ph idx="1"/>
          </p:nvPr>
        </p:nvSpPr>
        <p:spPr>
          <a:xfrm>
            <a:off x="259492" y="998620"/>
            <a:ext cx="11652421" cy="5185611"/>
          </a:xfrm>
        </p:spPr>
        <p:txBody>
          <a:bodyPr>
            <a:normAutofit lnSpcReduction="10000"/>
          </a:bodyPr>
          <a:lstStyle/>
          <a:p>
            <a:r>
              <a:rPr lang="en-US" sz="3600" dirty="0"/>
              <a:t>Consumer should perform a cyclical risk assessment </a:t>
            </a:r>
            <a:r>
              <a:rPr lang="en-US" sz="3600" dirty="0" err="1"/>
              <a:t>cont</a:t>
            </a:r>
            <a:r>
              <a:rPr lang="en-US" sz="3600" dirty="0"/>
              <a:t>:</a:t>
            </a:r>
          </a:p>
          <a:p>
            <a:pPr lvl="1"/>
            <a:r>
              <a:rPr lang="en-US" sz="3200" b="1" dirty="0"/>
              <a:t>Risk Control </a:t>
            </a:r>
          </a:p>
          <a:p>
            <a:pPr lvl="2"/>
            <a:r>
              <a:rPr lang="en-US" sz="2800" dirty="0"/>
              <a:t>Risk monitoring occurs here</a:t>
            </a:r>
          </a:p>
          <a:p>
            <a:pPr lvl="3"/>
            <a:r>
              <a:rPr lang="en-US" sz="2400" dirty="0"/>
              <a:t>a three-step process </a:t>
            </a:r>
          </a:p>
          <a:p>
            <a:pPr lvl="4"/>
            <a:r>
              <a:rPr lang="en-US" sz="2400" dirty="0"/>
              <a:t>surveying related events</a:t>
            </a:r>
          </a:p>
          <a:p>
            <a:pPr lvl="4"/>
            <a:r>
              <a:rPr lang="en-US" sz="2400" dirty="0"/>
              <a:t>reviewing these events to determine the effectiveness of previous assessments and treatments</a:t>
            </a:r>
          </a:p>
          <a:p>
            <a:pPr lvl="4"/>
            <a:r>
              <a:rPr lang="en-US" sz="2400" dirty="0"/>
              <a:t>identifying any policy adjustment needs.</a:t>
            </a:r>
          </a:p>
          <a:p>
            <a:pPr lvl="3"/>
            <a:r>
              <a:rPr lang="en-US" sz="2400" dirty="0"/>
              <a:t>Depending on the nature of the monitoring required, this stage may be carried out or shared by the cloud provider.</a:t>
            </a:r>
          </a:p>
        </p:txBody>
      </p:sp>
    </p:spTree>
    <p:extLst>
      <p:ext uri="{BB962C8B-B14F-4D97-AF65-F5344CB8AC3E}">
        <p14:creationId xmlns:p14="http://schemas.microsoft.com/office/powerpoint/2010/main" val="2070658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0C6A0-2C66-48D4-9200-8CC72292233C}"/>
              </a:ext>
            </a:extLst>
          </p:cNvPr>
          <p:cNvSpPr>
            <a:spLocks noGrp="1"/>
          </p:cNvSpPr>
          <p:nvPr>
            <p:ph type="title"/>
          </p:nvPr>
        </p:nvSpPr>
        <p:spPr/>
        <p:txBody>
          <a:bodyPr>
            <a:normAutofit fontScale="90000"/>
          </a:bodyPr>
          <a:lstStyle/>
          <a:p>
            <a:pPr algn="ctr"/>
            <a:r>
              <a:rPr lang="en-US" dirty="0"/>
              <a:t>6.4. Additional Considerations</a:t>
            </a:r>
          </a:p>
        </p:txBody>
      </p:sp>
      <p:sp>
        <p:nvSpPr>
          <p:cNvPr id="4" name="Footer Placeholder 1">
            <a:extLst>
              <a:ext uri="{FF2B5EF4-FFF2-40B4-BE49-F238E27FC236}">
                <a16:creationId xmlns:a16="http://schemas.microsoft.com/office/drawing/2014/main" id="{E7C897B1-CCF1-40BE-9397-B29318672B78}"/>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413698" name="Picture 2">
            <a:extLst>
              <a:ext uri="{FF2B5EF4-FFF2-40B4-BE49-F238E27FC236}">
                <a16:creationId xmlns:a16="http://schemas.microsoft.com/office/drawing/2014/main" id="{AD5351DE-227E-4141-8CB5-E45877CFF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9505" y="1268032"/>
            <a:ext cx="5471535" cy="47297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13699" name="Text Box 3">
            <a:extLst>
              <a:ext uri="{FF2B5EF4-FFF2-40B4-BE49-F238E27FC236}">
                <a16:creationId xmlns:a16="http://schemas.microsoft.com/office/drawing/2014/main" id="{BD295F46-F69C-46B6-B14E-9FA68C4C7964}"/>
              </a:ext>
            </a:extLst>
          </p:cNvPr>
          <p:cNvSpPr txBox="1">
            <a:spLocks noChangeArrowheads="1"/>
          </p:cNvSpPr>
          <p:nvPr/>
        </p:nvSpPr>
        <p:spPr bwMode="auto">
          <a:xfrm>
            <a:off x="2410432" y="6106165"/>
            <a:ext cx="6895286" cy="286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a:t>Figure 6.16 The on-going risk management process, which can be initiated from any of the three stages.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BC8F7-D71D-4AB3-B519-08E3E6924C74}"/>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7E710F36-075E-4195-A794-EE94460410EB}"/>
              </a:ext>
            </a:extLst>
          </p:cNvPr>
          <p:cNvSpPr>
            <a:spLocks noGrp="1"/>
          </p:cNvSpPr>
          <p:nvPr>
            <p:ph idx="1"/>
          </p:nvPr>
        </p:nvSpPr>
        <p:spPr/>
        <p:txBody>
          <a:bodyPr/>
          <a:lstStyle/>
          <a:p>
            <a:r>
              <a:rPr lang="en-US" b="1" dirty="0"/>
              <a:t>Confidentiality</a:t>
            </a:r>
            <a:r>
              <a:rPr lang="en-US" dirty="0"/>
              <a:t> is the characteristic of something being made accessible only to authorized parties </a:t>
            </a:r>
          </a:p>
          <a:p>
            <a:r>
              <a:rPr lang="en-US" dirty="0"/>
              <a:t>Within cloud environments, confidentiality primarily pertains to restricting access to data in transit and storage.</a:t>
            </a:r>
          </a:p>
        </p:txBody>
      </p:sp>
      <p:sp>
        <p:nvSpPr>
          <p:cNvPr id="4" name="Footer Placeholder 1">
            <a:extLst>
              <a:ext uri="{FF2B5EF4-FFF2-40B4-BE49-F238E27FC236}">
                <a16:creationId xmlns:a16="http://schemas.microsoft.com/office/drawing/2014/main" id="{D23FA2CF-80CB-4019-B845-D0FF6A10FAD3}"/>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82978" name="Picture 2">
            <a:extLst>
              <a:ext uri="{FF2B5EF4-FFF2-40B4-BE49-F238E27FC236}">
                <a16:creationId xmlns:a16="http://schemas.microsoft.com/office/drawing/2014/main" id="{3CB6C5A6-0526-4DA3-8C64-4D7B0AB8E8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0014" y="3364646"/>
            <a:ext cx="6517816" cy="25199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82979" name="Text Box 3">
            <a:extLst>
              <a:ext uri="{FF2B5EF4-FFF2-40B4-BE49-F238E27FC236}">
                <a16:creationId xmlns:a16="http://schemas.microsoft.com/office/drawing/2014/main" id="{AC0FF8F4-D118-44B1-99F1-AA866DC59914}"/>
              </a:ext>
            </a:extLst>
          </p:cNvPr>
          <p:cNvSpPr txBox="1">
            <a:spLocks noChangeArrowheads="1"/>
          </p:cNvSpPr>
          <p:nvPr/>
        </p:nvSpPr>
        <p:spPr bwMode="auto">
          <a:xfrm>
            <a:off x="2960014" y="5863419"/>
            <a:ext cx="6776855"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dirty="0"/>
              <a:t>Figure 6.1 The message issued by the cloud consumer to the cloud service is considered confidential </a:t>
            </a:r>
          </a:p>
          <a:p>
            <a:r>
              <a:rPr lang="en-US" altLang="en-US" sz="1261" dirty="0"/>
              <a:t>	only if it is not accessed or read by an unauthorized party.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38E32-1732-4D00-A38F-C37489DD85D9}"/>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8C954B7D-2C42-475F-BB97-59EC290E7AD6}"/>
              </a:ext>
            </a:extLst>
          </p:cNvPr>
          <p:cNvSpPr>
            <a:spLocks noGrp="1"/>
          </p:cNvSpPr>
          <p:nvPr>
            <p:ph idx="1"/>
          </p:nvPr>
        </p:nvSpPr>
        <p:spPr>
          <a:xfrm>
            <a:off x="259492" y="1075040"/>
            <a:ext cx="11652421" cy="2528512"/>
          </a:xfrm>
        </p:spPr>
        <p:txBody>
          <a:bodyPr>
            <a:normAutofit fontScale="77500" lnSpcReduction="20000"/>
          </a:bodyPr>
          <a:lstStyle/>
          <a:p>
            <a:r>
              <a:rPr lang="en-US" b="1" dirty="0"/>
              <a:t>Integrity</a:t>
            </a:r>
            <a:r>
              <a:rPr lang="en-US" dirty="0"/>
              <a:t> is the characteristic of not having been altered by an unauthorized party</a:t>
            </a:r>
          </a:p>
          <a:p>
            <a:r>
              <a:rPr lang="en-US" dirty="0"/>
              <a:t>An important issue that concerns data integrity in the cloud is whether a cloud consumer can be guaranteed that the data it transmits to a cloud service matches the data received by that cloud service</a:t>
            </a:r>
          </a:p>
          <a:p>
            <a:r>
              <a:rPr lang="en-US" dirty="0"/>
              <a:t>Integrity can extend to how data is stored, processed, and retrieved by cloud services and cloud-based IT resources</a:t>
            </a:r>
          </a:p>
        </p:txBody>
      </p:sp>
      <p:sp>
        <p:nvSpPr>
          <p:cNvPr id="4" name="Footer Placeholder 1">
            <a:extLst>
              <a:ext uri="{FF2B5EF4-FFF2-40B4-BE49-F238E27FC236}">
                <a16:creationId xmlns:a16="http://schemas.microsoft.com/office/drawing/2014/main" id="{9AA92BEA-1D38-4FC1-9569-1A3BA3DA9694}"/>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85026" name="Picture 2">
            <a:extLst>
              <a:ext uri="{FF2B5EF4-FFF2-40B4-BE49-F238E27FC236}">
                <a16:creationId xmlns:a16="http://schemas.microsoft.com/office/drawing/2014/main" id="{927E2C16-6D52-4F37-9E03-7F391F3298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698" y="3352815"/>
            <a:ext cx="6540685" cy="25285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85027" name="Text Box 3">
            <a:extLst>
              <a:ext uri="{FF2B5EF4-FFF2-40B4-BE49-F238E27FC236}">
                <a16:creationId xmlns:a16="http://schemas.microsoft.com/office/drawing/2014/main" id="{358C54B2-7487-4A9A-9D64-C58EA1B6A400}"/>
              </a:ext>
            </a:extLst>
          </p:cNvPr>
          <p:cNvSpPr txBox="1">
            <a:spLocks noChangeArrowheads="1"/>
          </p:cNvSpPr>
          <p:nvPr/>
        </p:nvSpPr>
        <p:spPr bwMode="auto">
          <a:xfrm>
            <a:off x="3249505" y="5881328"/>
            <a:ext cx="7045262"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r>
              <a:rPr lang="en-US" altLang="en-US" sz="1261" dirty="0"/>
              <a:t>Figure 6.2 The message issued by the cloud consumer to the cloud service is considered to have integrity</a:t>
            </a:r>
          </a:p>
          <a:p>
            <a:r>
              <a:rPr lang="en-US" altLang="en-US" sz="1261" dirty="0"/>
              <a:t>                  if it has not been altered.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81C4-3432-4D1F-AD3D-0C4D92332186}"/>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7028D458-7959-4317-BF1F-F4C479365FA5}"/>
              </a:ext>
            </a:extLst>
          </p:cNvPr>
          <p:cNvSpPr>
            <a:spLocks noGrp="1"/>
          </p:cNvSpPr>
          <p:nvPr>
            <p:ph idx="1"/>
          </p:nvPr>
        </p:nvSpPr>
        <p:spPr>
          <a:xfrm>
            <a:off x="259492" y="831826"/>
            <a:ext cx="11652421" cy="5809605"/>
          </a:xfrm>
        </p:spPr>
        <p:txBody>
          <a:bodyPr>
            <a:normAutofit fontScale="70000" lnSpcReduction="20000"/>
          </a:bodyPr>
          <a:lstStyle/>
          <a:p>
            <a:r>
              <a:rPr lang="en-US" dirty="0"/>
              <a:t>Authenticity</a:t>
            </a:r>
          </a:p>
          <a:p>
            <a:pPr lvl="1"/>
            <a:r>
              <a:rPr lang="en-US" dirty="0"/>
              <a:t>the characteristic of something having been provided by an authorized source</a:t>
            </a:r>
          </a:p>
          <a:p>
            <a:pPr lvl="1"/>
            <a:r>
              <a:rPr lang="en-US" dirty="0"/>
              <a:t>This concept encompasses non-repudiation, which is the inability of a party to deny or challenge the authentication of an interaction</a:t>
            </a:r>
          </a:p>
          <a:p>
            <a:pPr lvl="1"/>
            <a:r>
              <a:rPr lang="en-US" dirty="0"/>
              <a:t>Authentication in non-repudiable interactions provides proof that these interactions are uniquely linked to an authorized source</a:t>
            </a:r>
          </a:p>
          <a:p>
            <a:pPr lvl="1"/>
            <a:r>
              <a:rPr lang="en-US" dirty="0"/>
              <a:t>A user may not be able to access a non-repudiable file after its receipt without also generating a record of this access</a:t>
            </a:r>
          </a:p>
          <a:p>
            <a:r>
              <a:rPr lang="en-US" dirty="0"/>
              <a:t>Availability</a:t>
            </a:r>
          </a:p>
          <a:p>
            <a:pPr lvl="1"/>
            <a:r>
              <a:rPr lang="en-US" dirty="0"/>
              <a:t>The characteristic of being accessible and usable during a specified time period</a:t>
            </a:r>
          </a:p>
          <a:p>
            <a:pPr lvl="1"/>
            <a:r>
              <a:rPr lang="en-US" dirty="0"/>
              <a:t>The availability of cloud services can be a responsibility that is shared by the cloud provider and the cloud carrier</a:t>
            </a:r>
          </a:p>
          <a:p>
            <a:pPr lvl="1"/>
            <a:r>
              <a:rPr lang="en-US" dirty="0"/>
              <a:t>The availability of a cloud-based solution that extends to cloud service consumers is further shared by the cloud consumer</a:t>
            </a:r>
          </a:p>
          <a:p>
            <a:r>
              <a:rPr lang="en-US" dirty="0"/>
              <a:t>Threat</a:t>
            </a:r>
          </a:p>
          <a:p>
            <a:pPr lvl="1"/>
            <a:r>
              <a:rPr lang="en-US" dirty="0"/>
              <a:t>A potential security violation that can challenge defenses in an attempt to breach privacy and/or cause harm</a:t>
            </a:r>
          </a:p>
          <a:p>
            <a:pPr lvl="1"/>
            <a:r>
              <a:rPr lang="en-US" dirty="0"/>
              <a:t>Both manually and automatically instigated threats are designed to exploit known weaknesses, also referred to as vulnerabilities. A threat that is carried out results in an attack</a:t>
            </a:r>
          </a:p>
        </p:txBody>
      </p:sp>
    </p:spTree>
    <p:extLst>
      <p:ext uri="{BB962C8B-B14F-4D97-AF65-F5344CB8AC3E}">
        <p14:creationId xmlns:p14="http://schemas.microsoft.com/office/powerpoint/2010/main" val="1908031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81C4-3432-4D1F-AD3D-0C4D92332186}"/>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7028D458-7959-4317-BF1F-F4C479365FA5}"/>
              </a:ext>
            </a:extLst>
          </p:cNvPr>
          <p:cNvSpPr>
            <a:spLocks noGrp="1"/>
          </p:cNvSpPr>
          <p:nvPr>
            <p:ph idx="1"/>
          </p:nvPr>
        </p:nvSpPr>
        <p:spPr>
          <a:xfrm>
            <a:off x="259492" y="1075039"/>
            <a:ext cx="11652421" cy="5449166"/>
          </a:xfrm>
        </p:spPr>
        <p:txBody>
          <a:bodyPr>
            <a:normAutofit fontScale="92500" lnSpcReduction="20000"/>
          </a:bodyPr>
          <a:lstStyle/>
          <a:p>
            <a:r>
              <a:rPr lang="en-US" dirty="0"/>
              <a:t>Vulnerability</a:t>
            </a:r>
          </a:p>
          <a:p>
            <a:pPr lvl="1"/>
            <a:r>
              <a:rPr lang="en-US" dirty="0"/>
              <a:t> A weakness that can be exploited either because it is protected by insufficient security controls, or because existing security controls are overcome by an attack</a:t>
            </a:r>
          </a:p>
          <a:p>
            <a:pPr lvl="1"/>
            <a:r>
              <a:rPr lang="en-US" dirty="0"/>
              <a:t>IT resource vulnerabilities can have a range of causes, including configuration deficiencies, security policy weaknesses, user errors, hardware or firmware flaws, software bugs, and poor security architecture</a:t>
            </a:r>
          </a:p>
          <a:p>
            <a:r>
              <a:rPr lang="en-US" dirty="0"/>
              <a:t>Risk</a:t>
            </a:r>
          </a:p>
          <a:p>
            <a:pPr lvl="1"/>
            <a:r>
              <a:rPr lang="en-US" dirty="0"/>
              <a:t>The possibility of loss or harm arising from performing an activity</a:t>
            </a:r>
          </a:p>
          <a:p>
            <a:pPr lvl="1"/>
            <a:r>
              <a:rPr lang="en-US" dirty="0"/>
              <a:t>Risk is typically measured according to its threat level and the number of possible or known vulnerabilities</a:t>
            </a:r>
          </a:p>
          <a:p>
            <a:pPr lvl="1"/>
            <a:r>
              <a:rPr lang="en-US" dirty="0"/>
              <a:t>Two metrics that can be used to determine risk for an IT resource are</a:t>
            </a:r>
          </a:p>
          <a:p>
            <a:pPr lvl="2"/>
            <a:r>
              <a:rPr lang="en-US" dirty="0"/>
              <a:t>the probability of a threat occurring to exploit vulnerabilities in the IT resource</a:t>
            </a:r>
          </a:p>
          <a:p>
            <a:pPr lvl="2"/>
            <a:r>
              <a:rPr lang="en-US" dirty="0"/>
              <a:t>the expectation of loss upon the IT resource being compromised</a:t>
            </a:r>
          </a:p>
        </p:txBody>
      </p:sp>
    </p:spTree>
    <p:extLst>
      <p:ext uri="{BB962C8B-B14F-4D97-AF65-F5344CB8AC3E}">
        <p14:creationId xmlns:p14="http://schemas.microsoft.com/office/powerpoint/2010/main" val="3180438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C81C4-3432-4D1F-AD3D-0C4D92332186}"/>
              </a:ext>
            </a:extLst>
          </p:cNvPr>
          <p:cNvSpPr>
            <a:spLocks noGrp="1"/>
          </p:cNvSpPr>
          <p:nvPr>
            <p:ph type="title"/>
          </p:nvPr>
        </p:nvSpPr>
        <p:spPr/>
        <p:txBody>
          <a:bodyPr>
            <a:normAutofit fontScale="90000"/>
          </a:bodyPr>
          <a:lstStyle/>
          <a:p>
            <a:pPr algn="ctr"/>
            <a:r>
              <a:rPr lang="en-US" dirty="0"/>
              <a:t>6.1. Basic Terms and Concepts</a:t>
            </a:r>
          </a:p>
        </p:txBody>
      </p:sp>
      <p:sp>
        <p:nvSpPr>
          <p:cNvPr id="3" name="Content Placeholder 2">
            <a:extLst>
              <a:ext uri="{FF2B5EF4-FFF2-40B4-BE49-F238E27FC236}">
                <a16:creationId xmlns:a16="http://schemas.microsoft.com/office/drawing/2014/main" id="{7028D458-7959-4317-BF1F-F4C479365FA5}"/>
              </a:ext>
            </a:extLst>
          </p:cNvPr>
          <p:cNvSpPr>
            <a:spLocks noGrp="1"/>
          </p:cNvSpPr>
          <p:nvPr>
            <p:ph idx="1"/>
          </p:nvPr>
        </p:nvSpPr>
        <p:spPr>
          <a:xfrm>
            <a:off x="259492" y="1075039"/>
            <a:ext cx="11652421" cy="5449166"/>
          </a:xfrm>
        </p:spPr>
        <p:txBody>
          <a:bodyPr>
            <a:normAutofit fontScale="85000" lnSpcReduction="10000"/>
          </a:bodyPr>
          <a:lstStyle/>
          <a:p>
            <a:r>
              <a:rPr lang="en-US" dirty="0"/>
              <a:t>Security Controls</a:t>
            </a:r>
          </a:p>
          <a:p>
            <a:pPr lvl="1"/>
            <a:r>
              <a:rPr lang="en-US" dirty="0"/>
              <a:t>Security controls are countermeasures used to prevent or respond to security threats and to reduce or avoid risk</a:t>
            </a:r>
          </a:p>
          <a:p>
            <a:pPr lvl="1"/>
            <a:r>
              <a:rPr lang="en-US" dirty="0"/>
              <a:t>Details on how to use security countermeasures are typically outlined in the </a:t>
            </a:r>
            <a:r>
              <a:rPr lang="en-US" b="1" dirty="0"/>
              <a:t>security policy</a:t>
            </a:r>
          </a:p>
          <a:p>
            <a:pPr lvl="2"/>
            <a:r>
              <a:rPr lang="en-US" dirty="0"/>
              <a:t>contains a set of rules and practices specifying how to implement a system, service, or security plan for maximum protection of sensitive and critical IT resources</a:t>
            </a:r>
          </a:p>
          <a:p>
            <a:r>
              <a:rPr lang="en-US" dirty="0"/>
              <a:t>Security Mechanisms</a:t>
            </a:r>
          </a:p>
          <a:p>
            <a:pPr lvl="1"/>
            <a:r>
              <a:rPr lang="en-US" dirty="0"/>
              <a:t>Countermeasures are typically described in terms of security mechanisms, which are components comprising a defensive framework that protects IT resources, information, and services.</a:t>
            </a:r>
          </a:p>
          <a:p>
            <a:r>
              <a:rPr lang="en-US" dirty="0"/>
              <a:t>Security Policies</a:t>
            </a:r>
          </a:p>
          <a:p>
            <a:pPr lvl="1"/>
            <a:r>
              <a:rPr lang="en-US" dirty="0"/>
              <a:t>Establishes a set of security rules and regulations</a:t>
            </a:r>
          </a:p>
          <a:p>
            <a:pPr lvl="1"/>
            <a:r>
              <a:rPr lang="en-US" dirty="0"/>
              <a:t>Security policies will further define how these rules and regulations are implemented and enforced</a:t>
            </a:r>
          </a:p>
        </p:txBody>
      </p:sp>
    </p:spTree>
    <p:extLst>
      <p:ext uri="{BB962C8B-B14F-4D97-AF65-F5344CB8AC3E}">
        <p14:creationId xmlns:p14="http://schemas.microsoft.com/office/powerpoint/2010/main" val="1827115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9B635-BE76-4A5B-937A-9AAB08B4863C}"/>
              </a:ext>
            </a:extLst>
          </p:cNvPr>
          <p:cNvSpPr>
            <a:spLocks noGrp="1"/>
          </p:cNvSpPr>
          <p:nvPr>
            <p:ph type="title"/>
          </p:nvPr>
        </p:nvSpPr>
        <p:spPr/>
        <p:txBody>
          <a:bodyPr>
            <a:normAutofit fontScale="90000"/>
          </a:bodyPr>
          <a:lstStyle/>
          <a:p>
            <a:pPr algn="ctr"/>
            <a:r>
              <a:rPr lang="en-US" dirty="0"/>
              <a:t>6.2. Threat Agents</a:t>
            </a:r>
          </a:p>
        </p:txBody>
      </p:sp>
      <p:sp>
        <p:nvSpPr>
          <p:cNvPr id="3" name="Content Placeholder 2">
            <a:extLst>
              <a:ext uri="{FF2B5EF4-FFF2-40B4-BE49-F238E27FC236}">
                <a16:creationId xmlns:a16="http://schemas.microsoft.com/office/drawing/2014/main" id="{BD64EC23-FE0F-4E66-A6D8-8E4C338653C2}"/>
              </a:ext>
            </a:extLst>
          </p:cNvPr>
          <p:cNvSpPr>
            <a:spLocks noGrp="1"/>
          </p:cNvSpPr>
          <p:nvPr>
            <p:ph idx="1"/>
          </p:nvPr>
        </p:nvSpPr>
        <p:spPr>
          <a:xfrm>
            <a:off x="259493" y="1075039"/>
            <a:ext cx="6012808" cy="5115693"/>
          </a:xfrm>
        </p:spPr>
        <p:txBody>
          <a:bodyPr/>
          <a:lstStyle/>
          <a:p>
            <a:r>
              <a:rPr lang="en-US" dirty="0"/>
              <a:t>A </a:t>
            </a:r>
            <a:r>
              <a:rPr lang="en-US" i="1" dirty="0"/>
              <a:t>threat agent </a:t>
            </a:r>
            <a:r>
              <a:rPr lang="en-US" dirty="0"/>
              <a:t>is an entity that poses a threat because it is capable of carrying out an attack</a:t>
            </a:r>
          </a:p>
          <a:p>
            <a:r>
              <a:rPr lang="en-US" dirty="0"/>
              <a:t>Cloud security threats can originate either internally or externally, from humans or software programs</a:t>
            </a:r>
          </a:p>
        </p:txBody>
      </p:sp>
      <p:sp>
        <p:nvSpPr>
          <p:cNvPr id="4" name="Footer Placeholder 1">
            <a:extLst>
              <a:ext uri="{FF2B5EF4-FFF2-40B4-BE49-F238E27FC236}">
                <a16:creationId xmlns:a16="http://schemas.microsoft.com/office/drawing/2014/main" id="{7AFA5849-361D-4F1F-907F-12284FAB65D6}"/>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87074" name="Picture 2">
            <a:extLst>
              <a:ext uri="{FF2B5EF4-FFF2-40B4-BE49-F238E27FC236}">
                <a16:creationId xmlns:a16="http://schemas.microsoft.com/office/drawing/2014/main" id="{6FF9C4EC-F045-450A-8104-946638EB14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2300" y="1122036"/>
            <a:ext cx="5660208" cy="46139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87075" name="Text Box 3">
            <a:extLst>
              <a:ext uri="{FF2B5EF4-FFF2-40B4-BE49-F238E27FC236}">
                <a16:creationId xmlns:a16="http://schemas.microsoft.com/office/drawing/2014/main" id="{E82E27D0-857F-43DB-981F-B33271331386}"/>
              </a:ext>
            </a:extLst>
          </p:cNvPr>
          <p:cNvSpPr txBox="1">
            <a:spLocks noChangeArrowheads="1"/>
          </p:cNvSpPr>
          <p:nvPr/>
        </p:nvSpPr>
        <p:spPr bwMode="auto">
          <a:xfrm>
            <a:off x="6218923" y="5682457"/>
            <a:ext cx="5511866"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6.3 How security policies and security mechanisms are used to counter threats, vulnerabilities, and risks caused by threat agents.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04652-FA5F-43AD-B315-F5666748469F}"/>
              </a:ext>
            </a:extLst>
          </p:cNvPr>
          <p:cNvSpPr>
            <a:spLocks noGrp="1"/>
          </p:cNvSpPr>
          <p:nvPr>
            <p:ph type="title"/>
          </p:nvPr>
        </p:nvSpPr>
        <p:spPr/>
        <p:txBody>
          <a:bodyPr>
            <a:normAutofit fontScale="90000"/>
          </a:bodyPr>
          <a:lstStyle/>
          <a:p>
            <a:pPr algn="ctr"/>
            <a:r>
              <a:rPr lang="en-US" dirty="0"/>
              <a:t>6.2. Threat Agents</a:t>
            </a:r>
          </a:p>
        </p:txBody>
      </p:sp>
      <p:sp>
        <p:nvSpPr>
          <p:cNvPr id="3" name="Content Placeholder 2">
            <a:extLst>
              <a:ext uri="{FF2B5EF4-FFF2-40B4-BE49-F238E27FC236}">
                <a16:creationId xmlns:a16="http://schemas.microsoft.com/office/drawing/2014/main" id="{02DC335B-BEB5-41B9-9F72-A2B21EC3FFCE}"/>
              </a:ext>
            </a:extLst>
          </p:cNvPr>
          <p:cNvSpPr>
            <a:spLocks noGrp="1"/>
          </p:cNvSpPr>
          <p:nvPr>
            <p:ph idx="1"/>
          </p:nvPr>
        </p:nvSpPr>
        <p:spPr>
          <a:xfrm>
            <a:off x="259493" y="1075039"/>
            <a:ext cx="9389834" cy="5115693"/>
          </a:xfrm>
        </p:spPr>
        <p:txBody>
          <a:bodyPr>
            <a:normAutofit fontScale="92500" lnSpcReduction="20000"/>
          </a:bodyPr>
          <a:lstStyle/>
          <a:p>
            <a:r>
              <a:rPr lang="en-US" dirty="0"/>
              <a:t>An </a:t>
            </a:r>
            <a:r>
              <a:rPr lang="en-US" i="1" dirty="0"/>
              <a:t>anonymous attacker </a:t>
            </a:r>
            <a:r>
              <a:rPr lang="en-US" dirty="0"/>
              <a:t>is a non-trusted cloud service consumer without permissions in the cloud </a:t>
            </a:r>
          </a:p>
          <a:p>
            <a:r>
              <a:rPr lang="en-US" dirty="0"/>
              <a:t>It typically exists as an external software program that launches network-level attacks through public networks</a:t>
            </a:r>
          </a:p>
          <a:p>
            <a:r>
              <a:rPr lang="en-US" dirty="0"/>
              <a:t>When anonymous attackers have limited information on security policies and defenses, it can inhibit their ability to formulate effective attacks</a:t>
            </a:r>
          </a:p>
          <a:p>
            <a:r>
              <a:rPr lang="en-US" dirty="0"/>
              <a:t>Therefore, anonymous attackers often resort to committing acts like bypassing user accounts or stealing user credentials, while using methods that either ensure anonymity or require substantial resources for prosecution</a:t>
            </a:r>
          </a:p>
        </p:txBody>
      </p:sp>
      <p:sp>
        <p:nvSpPr>
          <p:cNvPr id="4" name="Footer Placeholder 1">
            <a:extLst>
              <a:ext uri="{FF2B5EF4-FFF2-40B4-BE49-F238E27FC236}">
                <a16:creationId xmlns:a16="http://schemas.microsoft.com/office/drawing/2014/main" id="{BF6503FB-FECB-45FA-9536-C5CF69E92180}"/>
              </a:ext>
            </a:extLst>
          </p:cNvPr>
          <p:cNvSpPr>
            <a:spLocks noGrp="1"/>
          </p:cNvSpPr>
          <p:nvPr>
            <p:ph type="ftr" sz="quarter" idx="11"/>
          </p:nvPr>
        </p:nvSpPr>
        <p:spPr/>
        <p:txBody>
          <a:bodyPr/>
          <a:lstStyle/>
          <a:p>
            <a:r>
              <a:rPr lang="en-US" altLang="en-US"/>
              <a:t>From </a:t>
            </a:r>
            <a:r>
              <a:rPr lang="en-US" altLang="en-US" i="1"/>
              <a:t>Cloud Computing</a:t>
            </a:r>
            <a:r>
              <a:rPr lang="en-US" altLang="en-US"/>
              <a:t> by Thomas Erl, Zaigham Mahmood, and Ricardo Puttini</a:t>
            </a:r>
          </a:p>
          <a:p>
            <a:r>
              <a:rPr lang="en-US" altLang="en-US"/>
              <a:t>(ISBN: 0133387526) Copyright © 2013 Arcitura Education, Inc. All rights reserved.</a:t>
            </a:r>
          </a:p>
        </p:txBody>
      </p:sp>
      <p:pic>
        <p:nvPicPr>
          <p:cNvPr id="389122" name="Picture 2">
            <a:extLst>
              <a:ext uri="{FF2B5EF4-FFF2-40B4-BE49-F238E27FC236}">
                <a16:creationId xmlns:a16="http://schemas.microsoft.com/office/drawing/2014/main" id="{D52B520F-1D3C-48BE-85EE-7673D7A882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33590" y="1992406"/>
            <a:ext cx="2178323" cy="21783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89123" name="Text Box 3">
            <a:extLst>
              <a:ext uri="{FF2B5EF4-FFF2-40B4-BE49-F238E27FC236}">
                <a16:creationId xmlns:a16="http://schemas.microsoft.com/office/drawing/2014/main" id="{6479E56C-8393-4798-8081-C0F82D17FE37}"/>
              </a:ext>
            </a:extLst>
          </p:cNvPr>
          <p:cNvSpPr txBox="1">
            <a:spLocks noChangeArrowheads="1"/>
          </p:cNvSpPr>
          <p:nvPr/>
        </p:nvSpPr>
        <p:spPr bwMode="auto">
          <a:xfrm rot="10800000" flipV="1">
            <a:off x="9391683" y="4173747"/>
            <a:ext cx="2862136" cy="480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r>
              <a:rPr lang="en-US" altLang="en-US" sz="1261" dirty="0"/>
              <a:t>Figure 6.4 The notation used for an anonymous attacker.</a:t>
            </a:r>
          </a:p>
        </p:txBody>
      </p:sp>
    </p:spTree>
  </p:cSld>
  <p:clrMapOvr>
    <a:masterClrMapping/>
  </p:clrMapOvr>
</p:sld>
</file>

<file path=ppt/theme/theme1.xml><?xml version="1.0" encoding="utf-8"?>
<a:theme xmlns:a="http://schemas.openxmlformats.org/drawingml/2006/main" name="Gallery">
  <a:themeElements>
    <a:clrScheme name="Custom 4">
      <a:dk1>
        <a:srgbClr val="000000"/>
      </a:dk1>
      <a:lt1>
        <a:srgbClr val="FFFFFF"/>
      </a:lt1>
      <a:dk2>
        <a:srgbClr val="454545"/>
      </a:dk2>
      <a:lt2>
        <a:srgbClr val="DFDBD5"/>
      </a:lt2>
      <a:accent1>
        <a:srgbClr val="B71E42"/>
      </a:accent1>
      <a:accent2>
        <a:srgbClr val="DE478E"/>
      </a:accent2>
      <a:accent3>
        <a:srgbClr val="BC72F0"/>
      </a:accent3>
      <a:accent4>
        <a:srgbClr val="4D1979"/>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ACC_FY21_General-Template</Template>
  <TotalTime>4034</TotalTime>
  <Words>3082</Words>
  <Application>Microsoft Office PowerPoint</Application>
  <PresentationFormat>Widescreen</PresentationFormat>
  <Paragraphs>232</Paragraphs>
  <Slides>26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Gill Sans MT</vt:lpstr>
      <vt:lpstr>Gallery</vt:lpstr>
      <vt:lpstr>ITNW 1335 Cloud Computing</vt:lpstr>
      <vt:lpstr>6.1. Basic Terms and Concepts</vt:lpstr>
      <vt:lpstr>6.1. Basic Terms and Concepts</vt:lpstr>
      <vt:lpstr>6.1. Basic Terms and Concepts</vt:lpstr>
      <vt:lpstr>6.1. Basic Terms and Concepts</vt:lpstr>
      <vt:lpstr>6.1. Basic Terms and Concepts</vt:lpstr>
      <vt:lpstr>6.1. Basic Terms and Concepts</vt:lpstr>
      <vt:lpstr>6.2. Threat Agents</vt:lpstr>
      <vt:lpstr>6.2. Threat Agents</vt:lpstr>
      <vt:lpstr>6.2. Threat Agents</vt:lpstr>
      <vt:lpstr>6.2. Threat Agents</vt:lpstr>
      <vt:lpstr>6.2. Threat Agents</vt:lpstr>
      <vt:lpstr>6.3. Cloud Security Threats</vt:lpstr>
      <vt:lpstr>6.3. Cloud Security Threats</vt:lpstr>
      <vt:lpstr>6.3. Cloud Security Threats</vt:lpstr>
      <vt:lpstr>6.3. Cloud Security Threats</vt:lpstr>
      <vt:lpstr>6.3. Cloud Security Threats</vt:lpstr>
      <vt:lpstr>6.3. Cloud Security Threats</vt:lpstr>
      <vt:lpstr>6.3. Cloud Security Threats</vt:lpstr>
      <vt:lpstr>6.3. Cloud Security Threats - Container Attack</vt:lpstr>
      <vt:lpstr>6.3. Cloud Security Threats - Container Attack</vt:lpstr>
      <vt:lpstr>6.4. Additional Considerations</vt:lpstr>
      <vt:lpstr>6.4. Additional Considerations</vt:lpstr>
      <vt:lpstr>6.4. Additional Considerations</vt:lpstr>
      <vt:lpstr>6.4. Additional Considerations</vt:lpstr>
      <vt:lpstr>6.4. Additional Considerations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ITNW 1335 Cloud Computing</dc:title>
  <dc:creator>Kelvin Hagan</dc:creator>
  <cp:lastModifiedBy>Kelvin Hagan</cp:lastModifiedBy>
  <cp:revision>86</cp:revision>
  <dcterms:created xsi:type="dcterms:W3CDTF">2021-08-20T22:46:13Z</dcterms:created>
  <dcterms:modified xsi:type="dcterms:W3CDTF">2022-09-19T23:51:49Z</dcterms:modified>
</cp:coreProperties>
</file>

<file path=docProps/thumbnail.jpeg>
</file>